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59" r:id="rId5"/>
    <p:sldId id="260" r:id="rId6"/>
    <p:sldId id="263" r:id="rId7"/>
    <p:sldId id="261" r:id="rId8"/>
    <p:sldId id="262"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83"/>
    <p:restoredTop sz="76940"/>
  </p:normalViewPr>
  <p:slideViewPr>
    <p:cSldViewPr snapToGrid="0" snapToObjects="1">
      <p:cViewPr varScale="1">
        <p:scale>
          <a:sx n="101" d="100"/>
          <a:sy n="101" d="100"/>
        </p:scale>
        <p:origin x="208" y="6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1138C0-DA6F-794C-AC17-57F596C269AE}" type="datetimeFigureOut">
              <a:rPr lang="en-US" smtClean="0"/>
              <a:t>1/30/18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0B8B50-6640-F747-858F-C1AE2611DD9E}" type="slidenum">
              <a:rPr lang="en-US" smtClean="0"/>
              <a:t>‹#›</a:t>
            </a:fld>
            <a:endParaRPr lang="en-US"/>
          </a:p>
        </p:txBody>
      </p:sp>
    </p:spTree>
    <p:extLst>
      <p:ext uri="{BB962C8B-B14F-4D97-AF65-F5344CB8AC3E}">
        <p14:creationId xmlns:p14="http://schemas.microsoft.com/office/powerpoint/2010/main" val="3278218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mn-lt"/>
                <a:ea typeface="+mn-ea"/>
                <a:cs typeface="+mn-cs"/>
              </a:rPr>
              <a:t>Eight Blessings to share </a:t>
            </a:r>
          </a:p>
          <a:p>
            <a:endParaRPr lang="en-US" sz="1200" b="1"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Book Antiqua" charset="0"/>
                <a:ea typeface="Book Antiqua" charset="0"/>
                <a:cs typeface="Book Antiqua" charset="0"/>
              </a:rPr>
              <a:t>Praise God for the blessing of His grace and love and share the blessing!</a:t>
            </a:r>
          </a:p>
          <a:p>
            <a:endParaRPr lang="en-US" dirty="0"/>
          </a:p>
        </p:txBody>
      </p:sp>
      <p:sp>
        <p:nvSpPr>
          <p:cNvPr id="4" name="Slide Number Placeholder 3"/>
          <p:cNvSpPr>
            <a:spLocks noGrp="1"/>
          </p:cNvSpPr>
          <p:nvPr>
            <p:ph type="sldNum" sz="quarter" idx="10"/>
          </p:nvPr>
        </p:nvSpPr>
        <p:spPr/>
        <p:txBody>
          <a:bodyPr/>
          <a:lstStyle/>
          <a:p>
            <a:fld id="{FE0B8B50-6640-F747-858F-C1AE2611DD9E}" type="slidenum">
              <a:rPr lang="en-US" smtClean="0"/>
              <a:t>1</a:t>
            </a:fld>
            <a:endParaRPr lang="en-US"/>
          </a:p>
        </p:txBody>
      </p:sp>
    </p:spTree>
    <p:extLst>
      <p:ext uri="{BB962C8B-B14F-4D97-AF65-F5344CB8AC3E}">
        <p14:creationId xmlns:p14="http://schemas.microsoft.com/office/powerpoint/2010/main" val="1406614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1. Understand your purpose</a:t>
            </a:r>
            <a:r>
              <a:rPr lang="es-CO" dirty="0"/>
              <a:t>.</a:t>
            </a:r>
          </a:p>
          <a:p>
            <a:endParaRPr lang="es-CO"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a daughter of God seek His direction to find your divine purpose. </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Your purpose is essential for your mission. You have a mission yourself, your children, your husband, your parents, your family, the church, but above all else your God. Fulfill your purpose! Become God´s blessing for others!</a:t>
            </a:r>
          </a:p>
        </p:txBody>
      </p:sp>
      <p:sp>
        <p:nvSpPr>
          <p:cNvPr id="4" name="Slide Number Placeholder 3"/>
          <p:cNvSpPr>
            <a:spLocks noGrp="1"/>
          </p:cNvSpPr>
          <p:nvPr>
            <p:ph type="sldNum" sz="quarter" idx="10"/>
          </p:nvPr>
        </p:nvSpPr>
        <p:spPr/>
        <p:txBody>
          <a:bodyPr/>
          <a:lstStyle/>
          <a:p>
            <a:fld id="{FE0B8B50-6640-F747-858F-C1AE2611DD9E}" type="slidenum">
              <a:rPr lang="en-US" smtClean="0"/>
              <a:t>2</a:t>
            </a:fld>
            <a:endParaRPr lang="en-US"/>
          </a:p>
        </p:txBody>
      </p:sp>
    </p:spTree>
    <p:extLst>
      <p:ext uri="{BB962C8B-B14F-4D97-AF65-F5344CB8AC3E}">
        <p14:creationId xmlns:p14="http://schemas.microsoft.com/office/powerpoint/2010/main" val="10864580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CO" sz="1200" b="1" kern="1200" dirty="0">
                <a:solidFill>
                  <a:schemeClr val="tx1"/>
                </a:solidFill>
                <a:effectLst/>
                <a:latin typeface="+mn-lt"/>
                <a:ea typeface="+mn-ea"/>
                <a:cs typeface="+mn-cs"/>
              </a:rPr>
              <a:t>2. Serve with love.</a:t>
            </a:r>
          </a:p>
          <a:p>
            <a:pPr lvl="0"/>
            <a:endParaRPr lang="es-CO"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1 Corinthians 13:1-3 - "</a:t>
            </a:r>
            <a:r>
              <a:rPr lang="en-US" sz="1200" i="1" kern="1200" dirty="0">
                <a:solidFill>
                  <a:schemeClr val="tx1"/>
                </a:solidFill>
                <a:effectLst/>
                <a:latin typeface="+mn-lt"/>
                <a:ea typeface="+mn-ea"/>
                <a:cs typeface="+mn-cs"/>
              </a:rPr>
              <a:t>If I speak in the tongues of men or of angels, but do not have love, I am only a resounding gong or a clanging cymbal.</a:t>
            </a:r>
            <a:r>
              <a:rPr lang="en-US" sz="1200" i="1" kern="1200" baseline="30000" dirty="0">
                <a:solidFill>
                  <a:schemeClr val="tx1"/>
                </a:solidFill>
                <a:effectLst/>
                <a:latin typeface="+mn-lt"/>
                <a:ea typeface="+mn-ea"/>
                <a:cs typeface="+mn-cs"/>
              </a:rPr>
              <a:t> 2</a:t>
            </a:r>
            <a:r>
              <a:rPr lang="en-US" sz="1200" i="1" kern="1200" dirty="0">
                <a:solidFill>
                  <a:schemeClr val="tx1"/>
                </a:solidFill>
                <a:effectLst/>
                <a:latin typeface="+mn-lt"/>
                <a:ea typeface="+mn-ea"/>
                <a:cs typeface="+mn-cs"/>
              </a:rPr>
              <a:t> If I have the gift of prophecy and can fathom all mysteries and all knowledge, and if I have faith that can move mountains, but do not have love, I am nothing.  </a:t>
            </a:r>
            <a:r>
              <a:rPr lang="en-US" sz="1200" i="1" kern="1200" baseline="30000" dirty="0">
                <a:solidFill>
                  <a:schemeClr val="tx1"/>
                </a:solidFill>
                <a:effectLst/>
                <a:latin typeface="+mn-lt"/>
                <a:ea typeface="+mn-ea"/>
                <a:cs typeface="+mn-cs"/>
              </a:rPr>
              <a:t>3 </a:t>
            </a:r>
            <a:r>
              <a:rPr lang="en-US" sz="1200" i="1" kern="1200" dirty="0">
                <a:solidFill>
                  <a:schemeClr val="tx1"/>
                </a:solidFill>
                <a:effectLst/>
                <a:latin typeface="+mn-lt"/>
                <a:ea typeface="+mn-ea"/>
                <a:cs typeface="+mn-cs"/>
              </a:rPr>
              <a:t>If I give all I possess to the poor and give over my body to hardship that I may boast, but do not have love, I gain nothing.”</a:t>
            </a:r>
          </a:p>
          <a:p>
            <a:endParaRPr lang="en-US" sz="1200" i="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Everything we do with a sense of responsibility, but without the ingredient of love does not meet the divine purpose and can cause irreplaceable damage. So that our service can be a blessing to others, serve with love!</a:t>
            </a:r>
          </a:p>
        </p:txBody>
      </p:sp>
      <p:sp>
        <p:nvSpPr>
          <p:cNvPr id="4" name="Slide Number Placeholder 3"/>
          <p:cNvSpPr>
            <a:spLocks noGrp="1"/>
          </p:cNvSpPr>
          <p:nvPr>
            <p:ph type="sldNum" sz="quarter" idx="10"/>
          </p:nvPr>
        </p:nvSpPr>
        <p:spPr/>
        <p:txBody>
          <a:bodyPr/>
          <a:lstStyle/>
          <a:p>
            <a:fld id="{FE0B8B50-6640-F747-858F-C1AE2611DD9E}" type="slidenum">
              <a:rPr lang="en-US" smtClean="0"/>
              <a:t>3</a:t>
            </a:fld>
            <a:endParaRPr lang="en-US"/>
          </a:p>
        </p:txBody>
      </p:sp>
    </p:spTree>
    <p:extLst>
      <p:ext uri="{BB962C8B-B14F-4D97-AF65-F5344CB8AC3E}">
        <p14:creationId xmlns:p14="http://schemas.microsoft.com/office/powerpoint/2010/main" val="6465027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3. Be slow to anger and great in </a:t>
            </a:r>
            <a:r>
              <a:rPr lang="en-US" sz="1200" b="1" kern="1200" baseline="0" dirty="0">
                <a:solidFill>
                  <a:schemeClr val="tx1"/>
                </a:solidFill>
                <a:effectLst/>
                <a:latin typeface="+mn-lt"/>
                <a:ea typeface="+mn-ea"/>
                <a:cs typeface="+mn-cs"/>
              </a:rPr>
              <a:t>kindness</a:t>
            </a:r>
            <a:endParaRPr lang="en-US" sz="1200" b="1" kern="1200" dirty="0">
              <a:solidFill>
                <a:schemeClr val="tx1"/>
              </a:solidFill>
              <a:effectLst/>
              <a:latin typeface="+mn-lt"/>
              <a:ea typeface="+mn-ea"/>
              <a:cs typeface="+mn-cs"/>
            </a:endParaRPr>
          </a:p>
          <a:p>
            <a:pPr lvl="0"/>
            <a:endParaRPr lang="en-US" sz="1200" b="1" kern="1200" dirty="0">
              <a:solidFill>
                <a:schemeClr val="tx1"/>
              </a:solidFill>
              <a:effectLst/>
              <a:latin typeface="+mn-lt"/>
              <a:ea typeface="+mn-ea"/>
              <a:cs typeface="+mn-cs"/>
            </a:endParaRPr>
          </a:p>
          <a:p>
            <a:r>
              <a:rPr lang="en-US" dirty="0"/>
              <a:t>Psalms 86:15 – “</a:t>
            </a:r>
            <a:r>
              <a:rPr lang="en-US" i="1" dirty="0"/>
              <a:t>But you, Lord, are a compassionate and gracious </a:t>
            </a:r>
            <a:r>
              <a:rPr lang="en-US" b="1" i="1" dirty="0"/>
              <a:t>God, slow to anger</a:t>
            </a:r>
            <a:r>
              <a:rPr lang="en-US" i="1" dirty="0"/>
              <a:t>, abounding in love and faithfulness</a:t>
            </a:r>
            <a:r>
              <a:rPr lang="en-US"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Let us practice this attribute of God to be a blessing to others. Ephesians 4:26 – </a:t>
            </a:r>
            <a:r>
              <a:rPr lang="en-US" sz="1200" i="1" kern="1200" dirty="0">
                <a:solidFill>
                  <a:schemeClr val="tx1"/>
                </a:solidFill>
                <a:effectLst/>
                <a:latin typeface="+mn-lt"/>
                <a:ea typeface="+mn-ea"/>
                <a:cs typeface="+mn-cs"/>
              </a:rPr>
              <a:t>In your anger, </a:t>
            </a:r>
            <a:r>
              <a:rPr lang="en-US" sz="1200" b="1" i="1" kern="1200" dirty="0">
                <a:solidFill>
                  <a:schemeClr val="tx1"/>
                </a:solidFill>
                <a:effectLst/>
                <a:latin typeface="+mn-lt"/>
                <a:ea typeface="+mn-ea"/>
                <a:cs typeface="+mn-cs"/>
              </a:rPr>
              <a:t>do not</a:t>
            </a:r>
            <a:r>
              <a:rPr lang="en-US" sz="1200" i="1" kern="1200" dirty="0">
                <a:solidFill>
                  <a:schemeClr val="tx1"/>
                </a:solidFill>
                <a:effectLst/>
                <a:latin typeface="+mn-lt"/>
                <a:ea typeface="+mn-ea"/>
                <a:cs typeface="+mn-cs"/>
              </a:rPr>
              <a:t> sin: </a:t>
            </a:r>
            <a:r>
              <a:rPr lang="en-US" sz="1200" b="1" i="1" kern="1200" dirty="0">
                <a:solidFill>
                  <a:schemeClr val="tx1"/>
                </a:solidFill>
                <a:effectLst/>
                <a:latin typeface="+mn-lt"/>
                <a:ea typeface="+mn-ea"/>
                <a:cs typeface="+mn-cs"/>
              </a:rPr>
              <a:t>Do not</a:t>
            </a:r>
            <a:r>
              <a:rPr lang="en-US" sz="1200" i="1" kern="1200" dirty="0">
                <a:solidFill>
                  <a:schemeClr val="tx1"/>
                </a:solidFill>
                <a:effectLst/>
                <a:latin typeface="+mn-lt"/>
                <a:ea typeface="+mn-ea"/>
                <a:cs typeface="+mn-cs"/>
              </a:rPr>
              <a:t> let the sun go down while you are still angry</a:t>
            </a:r>
            <a:r>
              <a:rPr lang="en-US" sz="1200" kern="1200" dirty="0">
                <a:solidFill>
                  <a:schemeClr val="tx1"/>
                </a:solidFill>
                <a:effectLst/>
                <a:latin typeface="+mn-lt"/>
                <a:ea typeface="+mn-ea"/>
                <a:cs typeface="+mn-cs"/>
              </a:rPr>
              <a:t>”. What a blessing it bestows and teaches!</a:t>
            </a:r>
          </a:p>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t>4</a:t>
            </a:fld>
            <a:endParaRPr lang="en-US"/>
          </a:p>
        </p:txBody>
      </p:sp>
    </p:spTree>
    <p:extLst>
      <p:ext uri="{BB962C8B-B14F-4D97-AF65-F5344CB8AC3E}">
        <p14:creationId xmlns:p14="http://schemas.microsoft.com/office/powerpoint/2010/main" val="1824043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200" b="1" kern="1200" dirty="0">
                <a:solidFill>
                  <a:schemeClr val="tx1"/>
                </a:solidFill>
                <a:effectLst/>
                <a:latin typeface="+mn-lt"/>
                <a:ea typeface="+mn-ea"/>
                <a:cs typeface="+mn-cs"/>
              </a:rPr>
              <a:t> 4. Do the right thing and don't look at anyone else.</a:t>
            </a:r>
          </a:p>
          <a:p>
            <a:pPr lvl="0"/>
            <a:endParaRPr lang="en-US" sz="1200" b="1"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James 2:9 – </a:t>
            </a:r>
            <a:r>
              <a:rPr lang="en-US" sz="1200" i="1" kern="1200" dirty="0">
                <a:solidFill>
                  <a:schemeClr val="tx1"/>
                </a:solidFill>
                <a:effectLst/>
                <a:latin typeface="+mn-lt"/>
                <a:ea typeface="+mn-ea"/>
                <a:cs typeface="+mn-cs"/>
              </a:rPr>
              <a:t>“But if you show favoritism, you sin and are convicted by the law as lawbreakers.”</a:t>
            </a:r>
            <a:r>
              <a:rPr lang="en-US" sz="1200" kern="1200" dirty="0">
                <a:solidFill>
                  <a:schemeClr val="tx1"/>
                </a:solidFill>
                <a:effectLst/>
                <a:latin typeface="+mn-lt"/>
                <a:ea typeface="+mn-ea"/>
                <a:cs typeface="+mn-cs"/>
              </a:rPr>
              <a:t> </a:t>
            </a:r>
          </a:p>
          <a:p>
            <a:pPr lvl="0"/>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Loving our neighbor as ourselves is not only a commandment, but its consequences have far reaching effects. Let´s not fall into the sin of ruining the lives of our children and of those that surround us by practicing discrimination. There are people, even very close to us, that either by custom or lack of knowledge, fall on the list of those we despise. He who practices the love of Christ cannot fall into this temptation. In other words, even though the temptation may be present, we should not give into that way of corrupted thinking. Be a blessing to all alike!</a:t>
            </a:r>
          </a:p>
        </p:txBody>
      </p:sp>
      <p:sp>
        <p:nvSpPr>
          <p:cNvPr id="4" name="Slide Number Placeholder 3"/>
          <p:cNvSpPr>
            <a:spLocks noGrp="1"/>
          </p:cNvSpPr>
          <p:nvPr>
            <p:ph type="sldNum" sz="quarter" idx="10"/>
          </p:nvPr>
        </p:nvSpPr>
        <p:spPr/>
        <p:txBody>
          <a:bodyPr/>
          <a:lstStyle/>
          <a:p>
            <a:fld id="{FE0B8B50-6640-F747-858F-C1AE2611DD9E}" type="slidenum">
              <a:rPr lang="en-US" smtClean="0"/>
              <a:t>5</a:t>
            </a:fld>
            <a:endParaRPr lang="en-US"/>
          </a:p>
        </p:txBody>
      </p:sp>
    </p:spTree>
    <p:extLst>
      <p:ext uri="{BB962C8B-B14F-4D97-AF65-F5344CB8AC3E}">
        <p14:creationId xmlns:p14="http://schemas.microsoft.com/office/powerpoint/2010/main" val="7141780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CO" sz="1200" b="1" kern="1200" dirty="0">
                <a:solidFill>
                  <a:schemeClr val="tx1"/>
                </a:solidFill>
                <a:effectLst/>
                <a:latin typeface="+mn-lt"/>
                <a:ea typeface="+mn-ea"/>
                <a:cs typeface="+mn-cs"/>
              </a:rPr>
              <a:t>5. Develop your faith.</a:t>
            </a:r>
          </a:p>
          <a:p>
            <a:pPr lvl="0"/>
            <a:endParaRPr lang="es-CO" sz="1200" b="1"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Romans 10:17 </a:t>
            </a:r>
            <a:r>
              <a:rPr lang="en-US" sz="1200" i="1" kern="1200" dirty="0">
                <a:solidFill>
                  <a:schemeClr val="tx1"/>
                </a:solidFill>
                <a:effectLst/>
                <a:latin typeface="+mn-lt"/>
                <a:ea typeface="+mn-ea"/>
                <a:cs typeface="+mn-cs"/>
              </a:rPr>
              <a:t>– “Consequently, faith comes from hearing, and the message is heard through the </a:t>
            </a:r>
            <a:r>
              <a:rPr lang="en-US" sz="1200" b="1" i="1" kern="1200" dirty="0">
                <a:solidFill>
                  <a:schemeClr val="tx1"/>
                </a:solidFill>
                <a:effectLst/>
                <a:latin typeface="+mn-lt"/>
                <a:ea typeface="+mn-ea"/>
                <a:cs typeface="+mn-cs"/>
              </a:rPr>
              <a:t>Word of God.”</a:t>
            </a:r>
            <a:r>
              <a:rPr lang="en-US" dirty="0">
                <a:effectLst/>
              </a:rPr>
              <a:t> </a:t>
            </a:r>
          </a:p>
          <a:p>
            <a:pPr lvl="0"/>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way we develop our faith is by studying the Word of God and by listening, seeing and testing God's interventions in our lives. Read, testify, visit the needy, attend the house of God, fill your heart with songs of salvation and not only will your faith grow, but you'll be blessed and become a blessing.</a:t>
            </a:r>
          </a:p>
        </p:txBody>
      </p:sp>
      <p:sp>
        <p:nvSpPr>
          <p:cNvPr id="4" name="Slide Number Placeholder 3"/>
          <p:cNvSpPr>
            <a:spLocks noGrp="1"/>
          </p:cNvSpPr>
          <p:nvPr>
            <p:ph type="sldNum" sz="quarter" idx="10"/>
          </p:nvPr>
        </p:nvSpPr>
        <p:spPr/>
        <p:txBody>
          <a:bodyPr/>
          <a:lstStyle/>
          <a:p>
            <a:fld id="{FE0B8B50-6640-F747-858F-C1AE2611DD9E}" type="slidenum">
              <a:rPr lang="en-US" smtClean="0"/>
              <a:t>6</a:t>
            </a:fld>
            <a:endParaRPr lang="en-US"/>
          </a:p>
        </p:txBody>
      </p:sp>
    </p:spTree>
    <p:extLst>
      <p:ext uri="{BB962C8B-B14F-4D97-AF65-F5344CB8AC3E}">
        <p14:creationId xmlns:p14="http://schemas.microsoft.com/office/powerpoint/2010/main" val="9443685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CO" sz="1200" b="1" kern="1200" dirty="0">
                <a:solidFill>
                  <a:schemeClr val="tx1"/>
                </a:solidFill>
                <a:effectLst/>
                <a:latin typeface="+mn-lt"/>
                <a:ea typeface="+mn-ea"/>
                <a:cs typeface="+mn-cs"/>
              </a:rPr>
              <a:t>6. Obey</a:t>
            </a:r>
          </a:p>
          <a:p>
            <a:pPr lvl="0"/>
            <a:endParaRPr lang="es-CO" sz="1200" b="1"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1 Samuel 15:22 – “But Samuel replied: Does the Lord delight in burnt offerings and sacrifices as much as </a:t>
            </a:r>
            <a:r>
              <a:rPr lang="en-US" sz="1200" b="1" kern="1200" dirty="0">
                <a:solidFill>
                  <a:schemeClr val="tx1"/>
                </a:solidFill>
                <a:effectLst/>
                <a:latin typeface="+mn-lt"/>
                <a:ea typeface="+mn-ea"/>
                <a:cs typeface="+mn-cs"/>
              </a:rPr>
              <a:t>in</a:t>
            </a:r>
            <a:r>
              <a:rPr lang="en-US" sz="1200" kern="1200" dirty="0">
                <a:solidFill>
                  <a:schemeClr val="tx1"/>
                </a:solidFill>
                <a:effectLst/>
                <a:latin typeface="+mn-lt"/>
                <a:ea typeface="+mn-ea"/>
                <a:cs typeface="+mn-cs"/>
              </a:rPr>
              <a:t> obeying the Lord? To </a:t>
            </a:r>
            <a:r>
              <a:rPr lang="en-US" sz="1200" b="1" kern="1200" dirty="0">
                <a:solidFill>
                  <a:schemeClr val="tx1"/>
                </a:solidFill>
                <a:effectLst/>
                <a:latin typeface="+mn-lt"/>
                <a:ea typeface="+mn-ea"/>
                <a:cs typeface="+mn-cs"/>
              </a:rPr>
              <a:t>obey is better than sacrifice</a:t>
            </a:r>
            <a:r>
              <a:rPr lang="en-US" sz="1200" kern="1200" dirty="0">
                <a:solidFill>
                  <a:schemeClr val="tx1"/>
                </a:solidFill>
                <a:effectLst/>
                <a:latin typeface="+mn-lt"/>
                <a:ea typeface="+mn-ea"/>
                <a:cs typeface="+mn-cs"/>
              </a:rPr>
              <a:t>, and </a:t>
            </a:r>
            <a:r>
              <a:rPr lang="en-US" sz="1200" b="1" kern="1200" dirty="0">
                <a:solidFill>
                  <a:schemeClr val="tx1"/>
                </a:solidFill>
                <a:effectLst/>
                <a:latin typeface="+mn-lt"/>
                <a:ea typeface="+mn-ea"/>
                <a:cs typeface="+mn-cs"/>
              </a:rPr>
              <a:t>to</a:t>
            </a:r>
            <a:r>
              <a:rPr lang="en-US" sz="1200" kern="1200" dirty="0">
                <a:solidFill>
                  <a:schemeClr val="tx1"/>
                </a:solidFill>
                <a:effectLst/>
                <a:latin typeface="+mn-lt"/>
                <a:ea typeface="+mn-ea"/>
                <a:cs typeface="+mn-cs"/>
              </a:rPr>
              <a:t> heed is better </a:t>
            </a:r>
            <a:r>
              <a:rPr lang="en-US" sz="1200" b="1" kern="1200" dirty="0">
                <a:solidFill>
                  <a:schemeClr val="tx1"/>
                </a:solidFill>
                <a:effectLst/>
                <a:latin typeface="+mn-lt"/>
                <a:ea typeface="+mn-ea"/>
                <a:cs typeface="+mn-cs"/>
              </a:rPr>
              <a:t>than</a:t>
            </a:r>
            <a:r>
              <a:rPr lang="en-US" sz="1200" kern="1200" dirty="0">
                <a:solidFill>
                  <a:schemeClr val="tx1"/>
                </a:solidFill>
                <a:effectLst/>
                <a:latin typeface="+mn-lt"/>
                <a:ea typeface="+mn-ea"/>
                <a:cs typeface="+mn-cs"/>
              </a:rPr>
              <a:t> the fat </a:t>
            </a:r>
            <a:r>
              <a:rPr lang="en-US" sz="1200" b="1" kern="1200" dirty="0">
                <a:solidFill>
                  <a:schemeClr val="tx1"/>
                </a:solidFill>
                <a:effectLst/>
                <a:latin typeface="+mn-lt"/>
                <a:ea typeface="+mn-ea"/>
                <a:cs typeface="+mn-cs"/>
              </a:rPr>
              <a:t>of</a:t>
            </a:r>
            <a:r>
              <a:rPr lang="en-US" sz="1200" kern="1200" dirty="0">
                <a:solidFill>
                  <a:schemeClr val="tx1"/>
                </a:solidFill>
                <a:effectLst/>
                <a:latin typeface="+mn-lt"/>
                <a:ea typeface="+mn-ea"/>
                <a:cs typeface="+mn-cs"/>
              </a:rPr>
              <a:t> rams.”</a:t>
            </a:r>
            <a:r>
              <a:rPr lang="en-US" dirty="0">
                <a:effectLst/>
              </a:rPr>
              <a:t>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 life of obedience goes beyond the rituals and sacrifices with which we live and that we believe to be of importance. If our motivation for apparent obedience is fear, culture or false judgment, try to soak up the Word of God in such a way that the light of the Spirit clarifies your way and leads you to understanding. An obedient person is one who is blessed and blesses</a:t>
            </a:r>
            <a:r>
              <a:rPr lang="en-US" dirty="0">
                <a:effectLst/>
              </a:rPr>
              <a:t>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E0B8B50-6640-F747-858F-C1AE2611DD9E}" type="slidenum">
              <a:rPr lang="en-US" smtClean="0"/>
              <a:t>7</a:t>
            </a:fld>
            <a:endParaRPr lang="en-US"/>
          </a:p>
        </p:txBody>
      </p:sp>
    </p:spTree>
    <p:extLst>
      <p:ext uri="{BB962C8B-B14F-4D97-AF65-F5344CB8AC3E}">
        <p14:creationId xmlns:p14="http://schemas.microsoft.com/office/powerpoint/2010/main" val="1957323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CO" sz="1200" b="1" kern="1200" dirty="0">
                <a:solidFill>
                  <a:schemeClr val="tx1"/>
                </a:solidFill>
                <a:effectLst/>
                <a:latin typeface="+mn-lt"/>
                <a:ea typeface="+mn-ea"/>
                <a:cs typeface="+mn-cs"/>
              </a:rPr>
              <a:t>7. Be happy</a:t>
            </a:r>
            <a:endParaRPr lang="en-US" sz="1200" kern="1200" dirty="0">
              <a:solidFill>
                <a:schemeClr val="tx1"/>
              </a:solidFill>
              <a:effectLst/>
              <a:latin typeface="+mn-lt"/>
              <a:ea typeface="+mn-ea"/>
              <a:cs typeface="+mn-cs"/>
            </a:endParaRPr>
          </a:p>
          <a:p>
            <a:endParaRPr lang="en-US" dirty="0"/>
          </a:p>
          <a:p>
            <a:r>
              <a:rPr lang="en-US" sz="1200" kern="1200" dirty="0">
                <a:solidFill>
                  <a:schemeClr val="tx1"/>
                </a:solidFill>
                <a:effectLst/>
                <a:latin typeface="+mn-lt"/>
                <a:ea typeface="+mn-ea"/>
                <a:cs typeface="+mn-cs"/>
              </a:rPr>
              <a:t>We have heard that a Christian must be the happiest person on earth. Why? Because she has hope, she has Christ that gives her grace and forgiveness, she is not alone, she has "timely relief" (Hebrews 4:16). </a:t>
            </a:r>
            <a:r>
              <a:rPr lang="en-US" sz="1200" i="1" kern="1200" dirty="0">
                <a:solidFill>
                  <a:schemeClr val="tx1"/>
                </a:solidFill>
                <a:effectLst/>
                <a:latin typeface="+mn-lt"/>
                <a:ea typeface="+mn-ea"/>
                <a:cs typeface="+mn-cs"/>
              </a:rPr>
              <a:t>“Let us then approach God’s Throne of Grace with confidence, so that we may receive mercy and find grace to help us in our </a:t>
            </a:r>
            <a:r>
              <a:rPr lang="en-US" sz="1200" b="1" i="1" kern="1200" dirty="0">
                <a:solidFill>
                  <a:schemeClr val="tx1"/>
                </a:solidFill>
                <a:effectLst/>
                <a:latin typeface="+mn-lt"/>
                <a:ea typeface="+mn-ea"/>
                <a:cs typeface="+mn-cs"/>
              </a:rPr>
              <a:t>time of need</a:t>
            </a:r>
            <a:r>
              <a:rPr lang="en-US" sz="1200" i="1" kern="1200" dirty="0">
                <a:solidFill>
                  <a:schemeClr val="tx1"/>
                </a:solidFill>
                <a:effectLst/>
                <a:latin typeface="+mn-lt"/>
                <a:ea typeface="+mn-ea"/>
                <a:cs typeface="+mn-cs"/>
              </a:rPr>
              <a:t>.</a:t>
            </a:r>
            <a:r>
              <a:rPr lang="en-US" sz="1200" b="1" i="1"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you are living a life that is bitter and without joy, put your life in the hand of God to fill your heart with happiness and the realization of the blessing of being His daughter.  Receive the blessing of God and bless others with your happiness.</a:t>
            </a:r>
          </a:p>
        </p:txBody>
      </p:sp>
      <p:sp>
        <p:nvSpPr>
          <p:cNvPr id="4" name="Slide Number Placeholder 3"/>
          <p:cNvSpPr>
            <a:spLocks noGrp="1"/>
          </p:cNvSpPr>
          <p:nvPr>
            <p:ph type="sldNum" sz="quarter" idx="10"/>
          </p:nvPr>
        </p:nvSpPr>
        <p:spPr/>
        <p:txBody>
          <a:bodyPr/>
          <a:lstStyle/>
          <a:p>
            <a:fld id="{FE0B8B50-6640-F747-858F-C1AE2611DD9E}" type="slidenum">
              <a:rPr lang="en-US" smtClean="0"/>
              <a:t>8</a:t>
            </a:fld>
            <a:endParaRPr lang="en-US"/>
          </a:p>
        </p:txBody>
      </p:sp>
    </p:spTree>
    <p:extLst>
      <p:ext uri="{BB962C8B-B14F-4D97-AF65-F5344CB8AC3E}">
        <p14:creationId xmlns:p14="http://schemas.microsoft.com/office/powerpoint/2010/main" val="1958490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CO" sz="1200" b="1" kern="1200" dirty="0">
                <a:solidFill>
                  <a:schemeClr val="tx1"/>
                </a:solidFill>
                <a:effectLst/>
                <a:latin typeface="+mn-lt"/>
                <a:ea typeface="+mn-ea"/>
                <a:cs typeface="+mn-cs"/>
              </a:rPr>
              <a:t>8. Consult with God </a:t>
            </a:r>
          </a:p>
          <a:p>
            <a:endParaRPr lang="es-CO" sz="1200" b="1"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“Whisper a prayer in the morning, whisper a prayer at noon, whisper a prayer in the evening, to keep your heart in tune”. (NHA #383).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Joshua 1:8 – </a:t>
            </a:r>
            <a:r>
              <a:rPr lang="en-US" sz="1200" i="1" kern="1200" dirty="0">
                <a:solidFill>
                  <a:schemeClr val="tx1"/>
                </a:solidFill>
                <a:effectLst/>
                <a:latin typeface="+mn-lt"/>
                <a:ea typeface="+mn-ea"/>
                <a:cs typeface="+mn-cs"/>
              </a:rPr>
              <a:t>“Keep this Book of the Law always on your lips; meditate on it day and night, so that you may be careful to do everything that is written in it. Then you will be prosperous and successful.”</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Only with a life in constant communication with God can you be the blessing God has proposed for your life.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Blessed woman, be blessed and bless!</a:t>
            </a:r>
          </a:p>
        </p:txBody>
      </p:sp>
      <p:sp>
        <p:nvSpPr>
          <p:cNvPr id="4" name="Slide Number Placeholder 3"/>
          <p:cNvSpPr>
            <a:spLocks noGrp="1"/>
          </p:cNvSpPr>
          <p:nvPr>
            <p:ph type="sldNum" sz="quarter" idx="10"/>
          </p:nvPr>
        </p:nvSpPr>
        <p:spPr/>
        <p:txBody>
          <a:bodyPr/>
          <a:lstStyle/>
          <a:p>
            <a:fld id="{FE0B8B50-6640-F747-858F-C1AE2611DD9E}" type="slidenum">
              <a:rPr lang="en-US" smtClean="0"/>
              <a:t>9</a:t>
            </a:fld>
            <a:endParaRPr lang="en-US"/>
          </a:p>
        </p:txBody>
      </p:sp>
    </p:spTree>
    <p:extLst>
      <p:ext uri="{BB962C8B-B14F-4D97-AF65-F5344CB8AC3E}">
        <p14:creationId xmlns:p14="http://schemas.microsoft.com/office/powerpoint/2010/main" val="2061401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4022E4-77A1-544D-8EA6-6A323539A053}" type="datetimeFigureOut">
              <a:rPr lang="en-US" smtClean="0"/>
              <a:t>1/30/18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1789330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4022E4-77A1-544D-8EA6-6A323539A053}" type="datetimeFigureOut">
              <a:rPr lang="en-US" smtClean="0"/>
              <a:t>1/30/18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64613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4022E4-77A1-544D-8EA6-6A323539A053}" type="datetimeFigureOut">
              <a:rPr lang="en-US" smtClean="0"/>
              <a:t>1/30/18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1856044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4022E4-77A1-544D-8EA6-6A323539A053}" type="datetimeFigureOut">
              <a:rPr lang="en-US" smtClean="0"/>
              <a:t>1/30/18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2071918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4022E4-77A1-544D-8EA6-6A323539A053}" type="datetimeFigureOut">
              <a:rPr lang="en-US" smtClean="0"/>
              <a:t>1/30/18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1294826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4022E4-77A1-544D-8EA6-6A323539A053}" type="datetimeFigureOut">
              <a:rPr lang="en-US" smtClean="0"/>
              <a:t>1/30/18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1693812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4022E4-77A1-544D-8EA6-6A323539A053}" type="datetimeFigureOut">
              <a:rPr lang="en-US" smtClean="0"/>
              <a:t>1/30/18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859126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4022E4-77A1-544D-8EA6-6A323539A053}" type="datetimeFigureOut">
              <a:rPr lang="en-US" smtClean="0"/>
              <a:t>1/30/18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1809249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4022E4-77A1-544D-8EA6-6A323539A053}" type="datetimeFigureOut">
              <a:rPr lang="en-US" smtClean="0"/>
              <a:t>1/30/18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1834598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4022E4-77A1-544D-8EA6-6A323539A053}" type="datetimeFigureOut">
              <a:rPr lang="en-US" smtClean="0"/>
              <a:t>1/30/18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530113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4022E4-77A1-544D-8EA6-6A323539A053}" type="datetimeFigureOut">
              <a:rPr lang="en-US" smtClean="0"/>
              <a:t>1/30/18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64C310-91FB-1047-9373-5090397F7B89}" type="slidenum">
              <a:rPr lang="en-US" smtClean="0"/>
              <a:t>‹#›</a:t>
            </a:fld>
            <a:endParaRPr lang="en-US"/>
          </a:p>
        </p:txBody>
      </p:sp>
    </p:spTree>
    <p:extLst>
      <p:ext uri="{BB962C8B-B14F-4D97-AF65-F5344CB8AC3E}">
        <p14:creationId xmlns:p14="http://schemas.microsoft.com/office/powerpoint/2010/main" val="1858115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4022E4-77A1-544D-8EA6-6A323539A053}" type="datetimeFigureOut">
              <a:rPr lang="en-US" smtClean="0"/>
              <a:t>1/30/18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64C310-91FB-1047-9373-5090397F7B89}" type="slidenum">
              <a:rPr lang="en-US" smtClean="0"/>
              <a:t>‹#›</a:t>
            </a:fld>
            <a:endParaRPr lang="en-US"/>
          </a:p>
        </p:txBody>
      </p:sp>
    </p:spTree>
    <p:extLst>
      <p:ext uri="{BB962C8B-B14F-4D97-AF65-F5344CB8AC3E}">
        <p14:creationId xmlns:p14="http://schemas.microsoft.com/office/powerpoint/2010/main" val="2048821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17404"/>
          <a:stretch/>
        </p:blipFill>
        <p:spPr>
          <a:xfrm>
            <a:off x="0" y="0"/>
            <a:ext cx="12192000" cy="6858001"/>
          </a:xfrm>
          <a:prstGeom prst="rect">
            <a:avLst/>
          </a:prstGeom>
        </p:spPr>
      </p:pic>
      <p:sp>
        <p:nvSpPr>
          <p:cNvPr id="2" name="Title 1"/>
          <p:cNvSpPr>
            <a:spLocks noGrp="1"/>
          </p:cNvSpPr>
          <p:nvPr>
            <p:ph type="ctrTitle"/>
          </p:nvPr>
        </p:nvSpPr>
        <p:spPr>
          <a:xfrm>
            <a:off x="1524000" y="1960563"/>
            <a:ext cx="9144000" cy="2387600"/>
          </a:xfrm>
        </p:spPr>
        <p:txBody>
          <a:bodyPr>
            <a:normAutofit/>
          </a:bodyPr>
          <a:lstStyle/>
          <a:p>
            <a:r>
              <a:rPr lang="en-US" sz="4000" b="1" dirty="0">
                <a:latin typeface="Avenir Next" charset="0"/>
                <a:ea typeface="Avenir Next" charset="0"/>
                <a:cs typeface="Avenir Next" charset="0"/>
              </a:rPr>
              <a:t>EIGHT </a:t>
            </a:r>
            <a:r>
              <a:rPr lang="en-US" sz="4000" b="1" dirty="0">
                <a:solidFill>
                  <a:schemeClr val="accent6">
                    <a:lumMod val="50000"/>
                  </a:schemeClr>
                </a:solidFill>
                <a:latin typeface="Avenir Next" charset="0"/>
                <a:ea typeface="Avenir Next" charset="0"/>
                <a:cs typeface="Avenir Next" charset="0"/>
              </a:rPr>
              <a:t>BLESSINGS TO SHARE </a:t>
            </a:r>
            <a:endParaRPr lang="en-US" sz="4000" dirty="0">
              <a:solidFill>
                <a:schemeClr val="accent6">
                  <a:lumMod val="50000"/>
                </a:schemeClr>
              </a:solidFill>
              <a:latin typeface="Avenir Next" charset="0"/>
              <a:ea typeface="Avenir Next" charset="0"/>
              <a:cs typeface="Avenir Next" charset="0"/>
            </a:endParaRPr>
          </a:p>
        </p:txBody>
      </p:sp>
      <p:sp>
        <p:nvSpPr>
          <p:cNvPr id="8" name="Subtitle 2"/>
          <p:cNvSpPr>
            <a:spLocks noGrp="1"/>
          </p:cNvSpPr>
          <p:nvPr>
            <p:ph type="subTitle" idx="1"/>
          </p:nvPr>
        </p:nvSpPr>
        <p:spPr>
          <a:xfrm>
            <a:off x="1206500" y="5011738"/>
            <a:ext cx="9474200" cy="931862"/>
          </a:xfrm>
        </p:spPr>
        <p:txBody>
          <a:bodyPr>
            <a:normAutofit fontScale="92500" lnSpcReduction="20000"/>
          </a:bodyPr>
          <a:lstStyle/>
          <a:p>
            <a:r>
              <a:rPr lang="en-US" sz="2000" b="1" dirty="0">
                <a:solidFill>
                  <a:schemeClr val="bg2">
                    <a:lumMod val="50000"/>
                  </a:schemeClr>
                </a:solidFill>
                <a:latin typeface="Avenir Next" charset="0"/>
                <a:ea typeface="Avenir Next" charset="0"/>
                <a:cs typeface="Avenir Next" charset="0"/>
              </a:rPr>
              <a:t>2018 WOMEN’S MINISTRIES EMPHASIS DAY</a:t>
            </a:r>
          </a:p>
          <a:p>
            <a:r>
              <a:rPr lang="en-US" sz="1800" dirty="0">
                <a:solidFill>
                  <a:schemeClr val="bg2">
                    <a:lumMod val="50000"/>
                  </a:schemeClr>
                </a:solidFill>
                <a:latin typeface="Avenir Next" charset="0"/>
                <a:ea typeface="Avenir Next" charset="0"/>
                <a:cs typeface="Avenir Next" charset="0"/>
              </a:rPr>
              <a:t>GENERAL CONFERENCE </a:t>
            </a:r>
          </a:p>
          <a:p>
            <a:r>
              <a:rPr lang="en-US" sz="1800" dirty="0">
                <a:solidFill>
                  <a:schemeClr val="bg2">
                    <a:lumMod val="50000"/>
                  </a:schemeClr>
                </a:solidFill>
                <a:latin typeface="Avenir Next" charset="0"/>
                <a:ea typeface="Avenir Next" charset="0"/>
                <a:cs typeface="Avenir Next" charset="0"/>
              </a:rPr>
              <a:t>WOMEN’S MINISTRIES DEPARTMENT </a:t>
            </a:r>
          </a:p>
        </p:txBody>
      </p:sp>
      <p:pic>
        <p:nvPicPr>
          <p:cNvPr id="10" name="Pictur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71789" y="5928446"/>
            <a:ext cx="543621" cy="380280"/>
          </a:xfrm>
          <a:prstGeom prst="rect">
            <a:avLst/>
          </a:prstGeom>
        </p:spPr>
      </p:pic>
    </p:spTree>
    <p:extLst>
      <p:ext uri="{BB962C8B-B14F-4D97-AF65-F5344CB8AC3E}">
        <p14:creationId xmlns:p14="http://schemas.microsoft.com/office/powerpoint/2010/main" val="200623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2717800" y="1482725"/>
            <a:ext cx="8788400" cy="1325563"/>
          </a:xfrm>
        </p:spPr>
        <p:txBody>
          <a:bodyPr>
            <a:normAutofit/>
          </a:bodyPr>
          <a:lstStyle/>
          <a:p>
            <a:pPr lvl="0"/>
            <a:r>
              <a:rPr lang="en-US" sz="3600" b="1" dirty="0">
                <a:solidFill>
                  <a:schemeClr val="bg2">
                    <a:lumMod val="50000"/>
                  </a:schemeClr>
                </a:solidFill>
                <a:latin typeface="Avenir Next" charset="0"/>
                <a:ea typeface="Avenir Next" charset="0"/>
                <a:cs typeface="Avenir Next" charset="0"/>
              </a:rPr>
              <a:t>1. UNDERSTAND YOUR PURPOSE</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1257300" y="3209925"/>
            <a:ext cx="10134600" cy="2632075"/>
          </a:xfrm>
        </p:spPr>
        <p:txBody>
          <a:bodyPr/>
          <a:lstStyle/>
          <a:p>
            <a:pPr marL="0" indent="0" algn="ctr">
              <a:buNone/>
            </a:pPr>
            <a:r>
              <a:rPr lang="en-US" dirty="0"/>
              <a:t>As a daughter of God seek His direction to find your divine purpose.   </a:t>
            </a:r>
          </a:p>
          <a:p>
            <a:pPr marL="0" indent="0" algn="ctr">
              <a:buNone/>
            </a:pPr>
            <a:r>
              <a:rPr lang="en-US" b="1" dirty="0"/>
              <a:t>Your purpose is essential for your mission. </a:t>
            </a:r>
            <a:r>
              <a:rPr lang="en-US" dirty="0"/>
              <a:t>You have a mission yourself, your children, your husband, your parents, your family, the church, but above all else your God. Fulfill your purpose! Become God´s blessing for others!</a:t>
            </a:r>
          </a:p>
        </p:txBody>
      </p:sp>
    </p:spTree>
    <p:extLst>
      <p:ext uri="{BB962C8B-B14F-4D97-AF65-F5344CB8AC3E}">
        <p14:creationId xmlns:p14="http://schemas.microsoft.com/office/powerpoint/2010/main" val="1470503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3035300" y="1457325"/>
            <a:ext cx="10515600" cy="1325563"/>
          </a:xfrm>
        </p:spPr>
        <p:txBody>
          <a:bodyPr>
            <a:normAutofit/>
          </a:bodyPr>
          <a:lstStyle/>
          <a:p>
            <a:pPr lvl="0"/>
            <a:r>
              <a:rPr lang="es-CO" sz="3600" b="1" dirty="0">
                <a:solidFill>
                  <a:schemeClr val="bg2">
                    <a:lumMod val="50000"/>
                  </a:schemeClr>
                </a:solidFill>
                <a:latin typeface="Avenir Next" charset="0"/>
                <a:ea typeface="Avenir Next" charset="0"/>
                <a:cs typeface="Avenir Next" charset="0"/>
              </a:rPr>
              <a:t>2. SERVE WITH LOVE</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787400" y="2933699"/>
            <a:ext cx="10566400" cy="4322763"/>
          </a:xfrm>
        </p:spPr>
        <p:txBody>
          <a:bodyPr/>
          <a:lstStyle/>
          <a:p>
            <a:pPr marL="0" indent="0" algn="ctr">
              <a:lnSpc>
                <a:spcPct val="100000"/>
              </a:lnSpc>
              <a:buNone/>
            </a:pPr>
            <a:r>
              <a:rPr lang="en-US" dirty="0"/>
              <a:t>"If I speak in the tongues of men or of angels, but do not have love, I am only a resounding gong or a clanging cymbal. If I have the gift of prophecy and can fathom all mysteries and all knowledge, and if I have faith that can move mountains, but do not have love, I am nothing.</a:t>
            </a:r>
            <a:r>
              <a:rPr lang="en-US" baseline="30000" dirty="0"/>
              <a:t> </a:t>
            </a:r>
            <a:r>
              <a:rPr lang="en-US" dirty="0"/>
              <a:t>If I give all I possess to the poor and give over my body to hardship that I may boast, but do not have love, I gain nothing.”</a:t>
            </a:r>
          </a:p>
          <a:p>
            <a:pPr marL="0" indent="0" algn="ctr">
              <a:buNone/>
            </a:pPr>
            <a:r>
              <a:rPr lang="en-US" sz="2400" dirty="0"/>
              <a:t>1 Corinthians 13:1-3</a:t>
            </a:r>
          </a:p>
        </p:txBody>
      </p:sp>
    </p:spTree>
    <p:extLst>
      <p:ext uri="{BB962C8B-B14F-4D97-AF65-F5344CB8AC3E}">
        <p14:creationId xmlns:p14="http://schemas.microsoft.com/office/powerpoint/2010/main" val="1511674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2959100" y="1193801"/>
            <a:ext cx="8966200" cy="1385888"/>
          </a:xfrm>
        </p:spPr>
        <p:txBody>
          <a:bodyPr>
            <a:normAutofit/>
          </a:bodyPr>
          <a:lstStyle/>
          <a:p>
            <a:pPr lvl="0"/>
            <a:r>
              <a:rPr lang="en-US" sz="3600" b="1" dirty="0">
                <a:solidFill>
                  <a:schemeClr val="bg2">
                    <a:lumMod val="50000"/>
                  </a:schemeClr>
                </a:solidFill>
                <a:latin typeface="Avenir Next" charset="0"/>
                <a:ea typeface="Avenir Next" charset="0"/>
                <a:cs typeface="Avenir Next" charset="0"/>
              </a:rPr>
              <a:t>3. BE SLOW TO ANGER AND</a:t>
            </a:r>
            <a:br>
              <a:rPr lang="en-US" sz="3600" b="1" dirty="0">
                <a:solidFill>
                  <a:schemeClr val="bg2">
                    <a:lumMod val="50000"/>
                  </a:schemeClr>
                </a:solidFill>
                <a:latin typeface="Avenir Next" charset="0"/>
                <a:ea typeface="Avenir Next" charset="0"/>
                <a:cs typeface="Avenir Next" charset="0"/>
              </a:rPr>
            </a:br>
            <a:r>
              <a:rPr lang="en-US" sz="3600" b="1" dirty="0">
                <a:solidFill>
                  <a:schemeClr val="bg2">
                    <a:lumMod val="50000"/>
                  </a:schemeClr>
                </a:solidFill>
                <a:latin typeface="Avenir Next" charset="0"/>
                <a:ea typeface="Avenir Next" charset="0"/>
                <a:cs typeface="Avenir Next" charset="0"/>
              </a:rPr>
              <a:t>GREAT IN KINDNESS</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1003300" y="3311525"/>
            <a:ext cx="10515600" cy="1806575"/>
          </a:xfrm>
        </p:spPr>
        <p:txBody>
          <a:bodyPr/>
          <a:lstStyle/>
          <a:p>
            <a:pPr marL="0" indent="0" algn="ctr">
              <a:lnSpc>
                <a:spcPct val="100000"/>
              </a:lnSpc>
              <a:buNone/>
            </a:pPr>
            <a:r>
              <a:rPr lang="en-US" dirty="0"/>
              <a:t>“</a:t>
            </a:r>
            <a:r>
              <a:rPr lang="en-US" i="1" dirty="0"/>
              <a:t>But you, Lord, are a compassionate and gracious </a:t>
            </a:r>
            <a:r>
              <a:rPr lang="en-US" b="1" i="1" dirty="0"/>
              <a:t>God, slow to anger</a:t>
            </a:r>
            <a:r>
              <a:rPr lang="en-US" i="1" dirty="0"/>
              <a:t>, abounding in love and faithfulness</a:t>
            </a:r>
            <a:r>
              <a:rPr lang="en-US" dirty="0"/>
              <a:t>.”</a:t>
            </a:r>
          </a:p>
          <a:p>
            <a:pPr marL="0" indent="0" algn="ctr">
              <a:lnSpc>
                <a:spcPct val="100000"/>
              </a:lnSpc>
              <a:buNone/>
            </a:pPr>
            <a:r>
              <a:rPr lang="en-US" sz="2400" dirty="0"/>
              <a:t>Psalms 86:15 </a:t>
            </a:r>
          </a:p>
        </p:txBody>
      </p:sp>
    </p:spTree>
    <p:extLst>
      <p:ext uri="{BB962C8B-B14F-4D97-AF65-F5344CB8AC3E}">
        <p14:creationId xmlns:p14="http://schemas.microsoft.com/office/powerpoint/2010/main" val="1981895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2806700" y="1368425"/>
            <a:ext cx="10515600" cy="2044700"/>
          </a:xfrm>
        </p:spPr>
        <p:txBody>
          <a:bodyPr>
            <a:normAutofit/>
          </a:bodyPr>
          <a:lstStyle/>
          <a:p>
            <a:pPr lvl="0"/>
            <a:r>
              <a:rPr lang="en-US" sz="3600" b="1" dirty="0">
                <a:solidFill>
                  <a:schemeClr val="bg2">
                    <a:lumMod val="50000"/>
                  </a:schemeClr>
                </a:solidFill>
                <a:latin typeface="Avenir Next" charset="0"/>
                <a:ea typeface="Avenir Next" charset="0"/>
                <a:cs typeface="Avenir Next" charset="0"/>
              </a:rPr>
              <a:t> 4. DO THE RIGHT THING </a:t>
            </a:r>
            <a:br>
              <a:rPr lang="en-US" sz="3600" b="1" dirty="0">
                <a:solidFill>
                  <a:schemeClr val="bg2">
                    <a:lumMod val="50000"/>
                  </a:schemeClr>
                </a:solidFill>
                <a:latin typeface="Avenir Next" charset="0"/>
                <a:ea typeface="Avenir Next" charset="0"/>
                <a:cs typeface="Avenir Next" charset="0"/>
              </a:rPr>
            </a:b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1752600" y="3502025"/>
            <a:ext cx="8623300" cy="2073275"/>
          </a:xfrm>
        </p:spPr>
        <p:txBody>
          <a:bodyPr/>
          <a:lstStyle/>
          <a:p>
            <a:pPr marL="0" indent="0" algn="ctr">
              <a:lnSpc>
                <a:spcPct val="100000"/>
              </a:lnSpc>
              <a:buNone/>
            </a:pPr>
            <a:r>
              <a:rPr lang="en-US" dirty="0"/>
              <a:t>“But if you show favoritism, you sin and are convicted by the law as lawbreakers.” </a:t>
            </a:r>
          </a:p>
          <a:p>
            <a:pPr marL="0" indent="0" algn="ctr">
              <a:lnSpc>
                <a:spcPct val="100000"/>
              </a:lnSpc>
              <a:buNone/>
            </a:pPr>
            <a:r>
              <a:rPr lang="en-US" sz="2400" dirty="0"/>
              <a:t>James 2:9 </a:t>
            </a:r>
          </a:p>
        </p:txBody>
      </p:sp>
    </p:spTree>
    <p:extLst>
      <p:ext uri="{BB962C8B-B14F-4D97-AF65-F5344CB8AC3E}">
        <p14:creationId xmlns:p14="http://schemas.microsoft.com/office/powerpoint/2010/main" val="92752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3035300" y="1444625"/>
            <a:ext cx="8775700" cy="1325563"/>
          </a:xfrm>
        </p:spPr>
        <p:txBody>
          <a:bodyPr>
            <a:normAutofit/>
          </a:bodyPr>
          <a:lstStyle/>
          <a:p>
            <a:pPr lvl="0"/>
            <a:r>
              <a:rPr lang="es-CO" sz="3600" b="1" dirty="0">
                <a:solidFill>
                  <a:schemeClr val="bg2">
                    <a:lumMod val="50000"/>
                  </a:schemeClr>
                </a:solidFill>
                <a:latin typeface="Avenir Next" charset="0"/>
                <a:ea typeface="Avenir Next" charset="0"/>
                <a:cs typeface="Avenir Next" charset="0"/>
              </a:rPr>
              <a:t>5. DEVELOP YOUR FAITH</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838200" y="2816225"/>
            <a:ext cx="10515600" cy="3381375"/>
          </a:xfrm>
        </p:spPr>
        <p:txBody>
          <a:bodyPr>
            <a:normAutofit/>
          </a:bodyPr>
          <a:lstStyle/>
          <a:p>
            <a:pPr marL="0" indent="0" algn="ctr">
              <a:buNone/>
            </a:pPr>
            <a:endParaRPr lang="en-US" i="1" dirty="0"/>
          </a:p>
          <a:p>
            <a:pPr marL="0" indent="0" algn="ctr">
              <a:buNone/>
            </a:pPr>
            <a:r>
              <a:rPr lang="en-US" i="1" dirty="0"/>
              <a:t>“Consequently, faith comes from hearing, and the message is heard through the </a:t>
            </a:r>
            <a:r>
              <a:rPr lang="en-US" b="1" i="1" dirty="0"/>
              <a:t>Word of God.”</a:t>
            </a:r>
          </a:p>
          <a:p>
            <a:pPr marL="0" indent="0" algn="ctr">
              <a:buNone/>
            </a:pPr>
            <a:r>
              <a:rPr lang="en-US" dirty="0"/>
              <a:t>Romans 10:17 </a:t>
            </a:r>
          </a:p>
          <a:p>
            <a:pPr marL="0" indent="0" algn="ctr">
              <a:buNone/>
            </a:pPr>
            <a:endParaRPr lang="en-US" sz="1100" b="1" i="1" dirty="0"/>
          </a:p>
          <a:p>
            <a:pPr marL="0" indent="0" algn="ctr">
              <a:buNone/>
            </a:pPr>
            <a:endParaRPr lang="en-US" dirty="0"/>
          </a:p>
        </p:txBody>
      </p:sp>
    </p:spTree>
    <p:extLst>
      <p:ext uri="{BB962C8B-B14F-4D97-AF65-F5344CB8AC3E}">
        <p14:creationId xmlns:p14="http://schemas.microsoft.com/office/powerpoint/2010/main" val="841601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2933700" y="1444625"/>
            <a:ext cx="8661400" cy="1325563"/>
          </a:xfrm>
        </p:spPr>
        <p:txBody>
          <a:bodyPr>
            <a:normAutofit/>
          </a:bodyPr>
          <a:lstStyle/>
          <a:p>
            <a:pPr lvl="0"/>
            <a:r>
              <a:rPr lang="es-CO" sz="4000" b="1" dirty="0">
                <a:solidFill>
                  <a:schemeClr val="bg2">
                    <a:lumMod val="50000"/>
                  </a:schemeClr>
                </a:solidFill>
                <a:latin typeface="Avenir Next" charset="0"/>
                <a:ea typeface="Avenir Next" charset="0"/>
                <a:cs typeface="Avenir Next" charset="0"/>
              </a:rPr>
              <a:t>6. OBEY</a:t>
            </a:r>
            <a:endParaRPr lang="en-US" sz="40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838200" y="3133725"/>
            <a:ext cx="10515600" cy="3368675"/>
          </a:xfrm>
        </p:spPr>
        <p:txBody>
          <a:bodyPr>
            <a:normAutofit/>
          </a:bodyPr>
          <a:lstStyle/>
          <a:p>
            <a:pPr marL="0" indent="0" algn="ctr">
              <a:lnSpc>
                <a:spcPct val="120000"/>
              </a:lnSpc>
              <a:buNone/>
            </a:pPr>
            <a:r>
              <a:rPr lang="en-US" dirty="0"/>
              <a:t>“But Samuel replied: Does the Lord delight in burnt offerings and sacrifices as much as </a:t>
            </a:r>
            <a:r>
              <a:rPr lang="en-US" b="1" dirty="0"/>
              <a:t>in</a:t>
            </a:r>
            <a:r>
              <a:rPr lang="en-US" dirty="0"/>
              <a:t> obeying the Lord? To </a:t>
            </a:r>
            <a:r>
              <a:rPr lang="en-US" b="1" dirty="0"/>
              <a:t>obey is better than sacrifice</a:t>
            </a:r>
            <a:r>
              <a:rPr lang="en-US" dirty="0"/>
              <a:t>, and </a:t>
            </a:r>
            <a:r>
              <a:rPr lang="en-US" b="1" dirty="0"/>
              <a:t>to</a:t>
            </a:r>
            <a:r>
              <a:rPr lang="en-US" dirty="0"/>
              <a:t> heed is better </a:t>
            </a:r>
            <a:r>
              <a:rPr lang="en-US" b="1" dirty="0"/>
              <a:t>than</a:t>
            </a:r>
            <a:r>
              <a:rPr lang="en-US" dirty="0"/>
              <a:t> the fat </a:t>
            </a:r>
            <a:r>
              <a:rPr lang="en-US" b="1" dirty="0"/>
              <a:t>of</a:t>
            </a:r>
            <a:r>
              <a:rPr lang="en-US" dirty="0"/>
              <a:t> rams.”</a:t>
            </a:r>
            <a:r>
              <a:rPr lang="en-US" dirty="0">
                <a:effectLst/>
              </a:rPr>
              <a:t> </a:t>
            </a:r>
          </a:p>
          <a:p>
            <a:pPr marL="0" indent="0" algn="ctr">
              <a:lnSpc>
                <a:spcPct val="120000"/>
              </a:lnSpc>
              <a:buNone/>
            </a:pPr>
            <a:r>
              <a:rPr lang="en-US" sz="2400" dirty="0"/>
              <a:t>1 Samuel 15:22</a:t>
            </a:r>
          </a:p>
        </p:txBody>
      </p:sp>
    </p:spTree>
    <p:extLst>
      <p:ext uri="{BB962C8B-B14F-4D97-AF65-F5344CB8AC3E}">
        <p14:creationId xmlns:p14="http://schemas.microsoft.com/office/powerpoint/2010/main" val="19665646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0" y="0"/>
            <a:ext cx="12189833" cy="6858000"/>
          </a:xfrm>
          <a:prstGeom prst="rect">
            <a:avLst/>
          </a:prstGeom>
        </p:spPr>
      </p:pic>
      <p:sp>
        <p:nvSpPr>
          <p:cNvPr id="2" name="Title 1"/>
          <p:cNvSpPr>
            <a:spLocks noGrp="1"/>
          </p:cNvSpPr>
          <p:nvPr>
            <p:ph type="title"/>
          </p:nvPr>
        </p:nvSpPr>
        <p:spPr>
          <a:xfrm>
            <a:off x="2870200" y="1482725"/>
            <a:ext cx="8877300" cy="1325563"/>
          </a:xfrm>
        </p:spPr>
        <p:txBody>
          <a:bodyPr>
            <a:normAutofit/>
          </a:bodyPr>
          <a:lstStyle/>
          <a:p>
            <a:pPr lvl="0"/>
            <a:r>
              <a:rPr lang="es-CO" sz="3600" b="1" dirty="0">
                <a:solidFill>
                  <a:schemeClr val="bg2">
                    <a:lumMod val="50000"/>
                  </a:schemeClr>
                </a:solidFill>
                <a:latin typeface="Avenir Next" charset="0"/>
                <a:ea typeface="Avenir Next" charset="0"/>
                <a:cs typeface="Avenir Next" charset="0"/>
              </a:rPr>
              <a:t>7. BE HAPPY</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2044700" y="3340101"/>
            <a:ext cx="8547100" cy="2438400"/>
          </a:xfrm>
        </p:spPr>
        <p:txBody>
          <a:bodyPr/>
          <a:lstStyle/>
          <a:p>
            <a:pPr marL="0" indent="0" algn="ctr">
              <a:buNone/>
            </a:pPr>
            <a:r>
              <a:rPr lang="en-US" i="1" dirty="0"/>
              <a:t>“Let us then approach God’s Throne of Grace with confidence, so that we may receive mercy and find grace to help us in our </a:t>
            </a:r>
            <a:r>
              <a:rPr lang="en-US" b="1" i="1" dirty="0"/>
              <a:t>time of need</a:t>
            </a:r>
            <a:r>
              <a:rPr lang="en-US" i="1" dirty="0"/>
              <a:t>.</a:t>
            </a:r>
            <a:r>
              <a:rPr lang="en-US" b="1" i="1" dirty="0"/>
              <a:t>”</a:t>
            </a:r>
          </a:p>
          <a:p>
            <a:pPr marL="0" indent="0" algn="ctr">
              <a:buNone/>
            </a:pPr>
            <a:r>
              <a:rPr lang="en-US" sz="2400" dirty="0"/>
              <a:t>Hebrews 4:16</a:t>
            </a:r>
          </a:p>
          <a:p>
            <a:pPr algn="ctr"/>
            <a:endParaRPr lang="en-US" dirty="0"/>
          </a:p>
        </p:txBody>
      </p:sp>
    </p:spTree>
    <p:extLst>
      <p:ext uri="{BB962C8B-B14F-4D97-AF65-F5344CB8AC3E}">
        <p14:creationId xmlns:p14="http://schemas.microsoft.com/office/powerpoint/2010/main" val="130706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b="25041"/>
          <a:stretch/>
        </p:blipFill>
        <p:spPr>
          <a:xfrm>
            <a:off x="-1" y="0"/>
            <a:ext cx="12189833" cy="6858000"/>
          </a:xfrm>
          <a:prstGeom prst="rect">
            <a:avLst/>
          </a:prstGeom>
        </p:spPr>
      </p:pic>
      <p:sp>
        <p:nvSpPr>
          <p:cNvPr id="2" name="Title 1"/>
          <p:cNvSpPr>
            <a:spLocks noGrp="1"/>
          </p:cNvSpPr>
          <p:nvPr>
            <p:ph type="title"/>
          </p:nvPr>
        </p:nvSpPr>
        <p:spPr>
          <a:xfrm>
            <a:off x="2667000" y="1482725"/>
            <a:ext cx="8686800" cy="1325563"/>
          </a:xfrm>
        </p:spPr>
        <p:txBody>
          <a:bodyPr>
            <a:normAutofit/>
          </a:bodyPr>
          <a:lstStyle/>
          <a:p>
            <a:r>
              <a:rPr lang="es-CO" sz="3600" b="1" dirty="0">
                <a:solidFill>
                  <a:schemeClr val="bg2">
                    <a:lumMod val="50000"/>
                  </a:schemeClr>
                </a:solidFill>
                <a:latin typeface="Avenir Next" charset="0"/>
                <a:ea typeface="Avenir Next" charset="0"/>
                <a:cs typeface="Avenir Next" charset="0"/>
              </a:rPr>
              <a:t>8. CONSULT WITH GOD </a:t>
            </a:r>
            <a:endParaRPr lang="en-US" sz="3600" dirty="0">
              <a:solidFill>
                <a:schemeClr val="bg2">
                  <a:lumMod val="50000"/>
                </a:schemeClr>
              </a:solidFill>
              <a:latin typeface="Avenir Next" charset="0"/>
              <a:ea typeface="Avenir Next" charset="0"/>
              <a:cs typeface="Avenir Next" charset="0"/>
            </a:endParaRPr>
          </a:p>
        </p:txBody>
      </p:sp>
      <p:sp>
        <p:nvSpPr>
          <p:cNvPr id="3" name="Content Placeholder 2"/>
          <p:cNvSpPr>
            <a:spLocks noGrp="1"/>
          </p:cNvSpPr>
          <p:nvPr>
            <p:ph idx="1"/>
          </p:nvPr>
        </p:nvSpPr>
        <p:spPr>
          <a:xfrm>
            <a:off x="838200" y="3324225"/>
            <a:ext cx="10515600" cy="2873375"/>
          </a:xfrm>
        </p:spPr>
        <p:txBody>
          <a:bodyPr>
            <a:normAutofit/>
          </a:bodyPr>
          <a:lstStyle/>
          <a:p>
            <a:pPr marL="0" indent="0" algn="ctr">
              <a:lnSpc>
                <a:spcPct val="110000"/>
              </a:lnSpc>
              <a:buNone/>
            </a:pPr>
            <a:r>
              <a:rPr lang="en-US" dirty="0"/>
              <a:t>“Keep this Book of the Law always on your lips; meditate on it day and night, so that you may be careful to do everything that is written in it. Then you will be prosperous and successful.”</a:t>
            </a:r>
          </a:p>
          <a:p>
            <a:pPr marL="0" indent="0" algn="ctr">
              <a:lnSpc>
                <a:spcPct val="110000"/>
              </a:lnSpc>
              <a:buNone/>
            </a:pPr>
            <a:r>
              <a:rPr lang="en-US" dirty="0"/>
              <a:t>Joshua 1:8 </a:t>
            </a:r>
            <a:endParaRPr lang="en-US" i="1" dirty="0"/>
          </a:p>
        </p:txBody>
      </p:sp>
    </p:spTree>
    <p:extLst>
      <p:ext uri="{BB962C8B-B14F-4D97-AF65-F5344CB8AC3E}">
        <p14:creationId xmlns:p14="http://schemas.microsoft.com/office/powerpoint/2010/main" val="1257047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1149</TotalTime>
  <Words>1230</Words>
  <Application>Microsoft Macintosh PowerPoint</Application>
  <PresentationFormat>Widescreen</PresentationFormat>
  <Paragraphs>84</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Avenir Next</vt:lpstr>
      <vt:lpstr>Book Antiqua</vt:lpstr>
      <vt:lpstr>Calibri</vt:lpstr>
      <vt:lpstr>Calibri Light</vt:lpstr>
      <vt:lpstr>Office Theme</vt:lpstr>
      <vt:lpstr>EIGHT BLESSINGS TO SHARE </vt:lpstr>
      <vt:lpstr>1. UNDERSTAND YOUR PURPOSE</vt:lpstr>
      <vt:lpstr>2. SERVE WITH LOVE</vt:lpstr>
      <vt:lpstr>3. BE SLOW TO ANGER AND GREAT IN KINDNESS</vt:lpstr>
      <vt:lpstr> 4. DO THE RIGHT THING  </vt:lpstr>
      <vt:lpstr>5. DEVELOP YOUR FAITH</vt:lpstr>
      <vt:lpstr>6. OBEY</vt:lpstr>
      <vt:lpstr>7. BE HAPPY</vt:lpstr>
      <vt:lpstr>8. CONSULT WITH GOD </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Eight Blessings to share </dc:title>
  <dc:creator>Arrais, Raquel</dc:creator>
  <cp:lastModifiedBy>Timon, Rebecca</cp:lastModifiedBy>
  <cp:revision>13</cp:revision>
  <dcterms:created xsi:type="dcterms:W3CDTF">2018-01-28T23:02:22Z</dcterms:created>
  <dcterms:modified xsi:type="dcterms:W3CDTF">2018-01-30T22:36:37Z</dcterms:modified>
</cp:coreProperties>
</file>