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5" r:id="rId5"/>
    <p:sldId id="266" r:id="rId6"/>
    <p:sldId id="267" r:id="rId7"/>
    <p:sldId id="268" r:id="rId8"/>
    <p:sldId id="269" r:id="rId9"/>
    <p:sldId id="270" r:id="rId10"/>
    <p:sldId id="271" r:id="rId11"/>
    <p:sldId id="272" r:id="rId12"/>
    <p:sldId id="273" r:id="rId13"/>
    <p:sldId id="274"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9"/>
    <p:restoredTop sz="59781"/>
  </p:normalViewPr>
  <p:slideViewPr>
    <p:cSldViewPr snapToGrid="0" snapToObjects="1">
      <p:cViewPr varScale="1">
        <p:scale>
          <a:sx n="93" d="100"/>
          <a:sy n="93" d="100"/>
        </p:scale>
        <p:origin x="360" y="208"/>
      </p:cViewPr>
      <p:guideLst/>
    </p:cSldViewPr>
  </p:slideViewPr>
  <p:notesTextViewPr>
    <p:cViewPr>
      <p:scale>
        <a:sx n="1" d="1"/>
        <a:sy n="1" d="1"/>
      </p:scale>
      <p:origin x="0" y="0"/>
    </p:cViewPr>
  </p:notesTextViewPr>
  <p:notesViewPr>
    <p:cSldViewPr snapToGrid="0" snapToObjects="1">
      <p:cViewPr varScale="1">
        <p:scale>
          <a:sx n="142" d="100"/>
          <a:sy n="142" d="100"/>
        </p:scale>
        <p:origin x="203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0EB4E-2D67-324F-9965-18653F5336F3}" type="datetimeFigureOut">
              <a:rPr lang="en-US" smtClean="0"/>
              <a:t>1/30/18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2D3D2-E3C8-2347-9F30-B9F610FBBB12}" type="slidenum">
              <a:rPr lang="en-US" smtClean="0"/>
              <a:t>‹#›</a:t>
            </a:fld>
            <a:endParaRPr lang="en-US"/>
          </a:p>
        </p:txBody>
      </p:sp>
    </p:spTree>
    <p:extLst>
      <p:ext uri="{BB962C8B-B14F-4D97-AF65-F5344CB8AC3E}">
        <p14:creationId xmlns:p14="http://schemas.microsoft.com/office/powerpoint/2010/main" val="7348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Sermon: “</a:t>
            </a:r>
            <a:r>
              <a:rPr lang="en-US" sz="1200" kern="1200" dirty="0">
                <a:solidFill>
                  <a:schemeClr val="tx1"/>
                </a:solidFill>
                <a:effectLst/>
                <a:latin typeface="+mn-lt"/>
                <a:ea typeface="+mn-ea"/>
                <a:cs typeface="+mn-cs"/>
              </a:rPr>
              <a:t>Blessed to Be a Blessing”</a:t>
            </a:r>
          </a:p>
        </p:txBody>
      </p:sp>
      <p:sp>
        <p:nvSpPr>
          <p:cNvPr id="4" name="Slide Number Placeholder 3"/>
          <p:cNvSpPr>
            <a:spLocks noGrp="1"/>
          </p:cNvSpPr>
          <p:nvPr>
            <p:ph type="sldNum" sz="quarter" idx="10"/>
          </p:nvPr>
        </p:nvSpPr>
        <p:spPr/>
        <p:txBody>
          <a:bodyPr/>
          <a:lstStyle/>
          <a:p>
            <a:fld id="{CA52D3D2-E3C8-2347-9F30-B9F610FBBB12}" type="slidenum">
              <a:rPr lang="en-US" smtClean="0"/>
              <a:t>1</a:t>
            </a:fld>
            <a:endParaRPr lang="en-US"/>
          </a:p>
        </p:txBody>
      </p:sp>
    </p:spTree>
    <p:extLst>
      <p:ext uri="{BB962C8B-B14F-4D97-AF65-F5344CB8AC3E}">
        <p14:creationId xmlns:p14="http://schemas.microsoft.com/office/powerpoint/2010/main" val="27985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48150"/>
            <a:ext cx="5486400" cy="3600450"/>
          </a:xfrm>
        </p:spPr>
        <p:txBody>
          <a:bodyPr/>
          <a:lstStyle/>
          <a:p>
            <a:r>
              <a:rPr lang="en-US" sz="1200" b="1" kern="1200" dirty="0">
                <a:solidFill>
                  <a:schemeClr val="tx1"/>
                </a:solidFill>
                <a:effectLst/>
                <a:latin typeface="+mn-lt"/>
                <a:ea typeface="+mn-ea"/>
                <a:cs typeface="+mn-cs"/>
              </a:rPr>
              <a:t>2. Contentment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she leaves us a legacy of contentment with what she already has. When, by way of gratitude, Elisha offered the woman government intervention, she stated that she was already content with her lot in life.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would you and I have asked Elisha for, had we had the opportunity? Financial aid? A bigger house or prettier clothes? A high-paying government job or school tuition? But the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 was content in her recognition of what God had provided for her in life.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many of us have that same spirit? Or we are governed by the desire to have everything that others have—and more? My neighbor has a very expensive car. My car is small and relatively inexpensive. I am content because God has provided for </a:t>
            </a:r>
            <a:r>
              <a:rPr lang="en-US" sz="1200" i="1" kern="1200" dirty="0">
                <a:solidFill>
                  <a:schemeClr val="tx1"/>
                </a:solidFill>
                <a:effectLst/>
                <a:latin typeface="+mn-lt"/>
                <a:ea typeface="+mn-ea"/>
                <a:cs typeface="+mn-cs"/>
              </a:rPr>
              <a:t>my</a:t>
            </a:r>
            <a:r>
              <a:rPr lang="en-US" sz="1200" kern="1200" dirty="0">
                <a:solidFill>
                  <a:schemeClr val="tx1"/>
                </a:solidFill>
                <a:effectLst/>
                <a:latin typeface="+mn-lt"/>
                <a:ea typeface="+mn-ea"/>
                <a:cs typeface="+mn-cs"/>
              </a:rPr>
              <a:t> needs. I can use the blessing of my little car to bless others who need transportation.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Though the size of my house is adequate, my friend recently moved to the city and bought a much larger house with a swimming pool. Yet I cannot be envious because God has provided for</a:t>
            </a:r>
            <a:r>
              <a:rPr lang="en-US" sz="1200" i="1" kern="1200" dirty="0">
                <a:solidFill>
                  <a:schemeClr val="tx1"/>
                </a:solidFill>
                <a:effectLst/>
                <a:latin typeface="+mn-lt"/>
                <a:ea typeface="+mn-ea"/>
                <a:cs typeface="+mn-cs"/>
              </a:rPr>
              <a:t> my</a:t>
            </a:r>
            <a:r>
              <a:rPr lang="en-US" sz="1200" kern="1200" dirty="0">
                <a:solidFill>
                  <a:schemeClr val="tx1"/>
                </a:solidFill>
                <a:effectLst/>
                <a:latin typeface="+mn-lt"/>
                <a:ea typeface="+mn-ea"/>
                <a:cs typeface="+mn-cs"/>
              </a:rPr>
              <a:t> needs. I can use the blessing of my smaller house to bless others who need hospitality and shelter.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if my husband has worked for years but isn’t making as much money as workers much younger than he, I do not allow this situation to bring bitterness into my life. God has provided employment for him, and we can use the income we do have as a blessing for our family and our church. </a:t>
            </a:r>
          </a:p>
          <a:p>
            <a:endParaRPr lang="en-US" dirty="0"/>
          </a:p>
        </p:txBody>
      </p:sp>
      <p:sp>
        <p:nvSpPr>
          <p:cNvPr id="4" name="Slide Number Placeholder 3"/>
          <p:cNvSpPr>
            <a:spLocks noGrp="1"/>
          </p:cNvSpPr>
          <p:nvPr>
            <p:ph type="sldNum" sz="quarter" idx="10"/>
          </p:nvPr>
        </p:nvSpPr>
        <p:spPr/>
        <p:txBody>
          <a:bodyPr/>
          <a:lstStyle/>
          <a:p>
            <a:fld id="{CA52D3D2-E3C8-2347-9F30-B9F610FBBB12}" type="slidenum">
              <a:rPr lang="en-US" smtClean="0"/>
              <a:t>10</a:t>
            </a:fld>
            <a:endParaRPr lang="en-US"/>
          </a:p>
        </p:txBody>
      </p:sp>
    </p:spTree>
    <p:extLst>
      <p:ext uri="{BB962C8B-B14F-4D97-AF65-F5344CB8AC3E}">
        <p14:creationId xmlns:p14="http://schemas.microsoft.com/office/powerpoint/2010/main" val="88790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Someone once said that “contentment is not having everything we want, but instead appreciating everything that we have.” If we are not happy with the things we already have, we will never be happy with the new things we receive. God cannot bless us with more than we can handle.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whatever she might have lacked, the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 was rich in gratitude and that “wealth” governed her spirit.</a:t>
            </a:r>
          </a:p>
        </p:txBody>
      </p:sp>
      <p:sp>
        <p:nvSpPr>
          <p:cNvPr id="4" name="Slide Number Placeholder 3"/>
          <p:cNvSpPr>
            <a:spLocks noGrp="1"/>
          </p:cNvSpPr>
          <p:nvPr>
            <p:ph type="sldNum" sz="quarter" idx="10"/>
          </p:nvPr>
        </p:nvSpPr>
        <p:spPr/>
        <p:txBody>
          <a:bodyPr/>
          <a:lstStyle/>
          <a:p>
            <a:fld id="{CA52D3D2-E3C8-2347-9F30-B9F610FBBB12}" type="slidenum">
              <a:rPr lang="en-US" smtClean="0"/>
              <a:t>11</a:t>
            </a:fld>
            <a:endParaRPr lang="en-US"/>
          </a:p>
        </p:txBody>
      </p:sp>
    </p:spTree>
    <p:extLst>
      <p:ext uri="{BB962C8B-B14F-4D97-AF65-F5344CB8AC3E}">
        <p14:creationId xmlns:p14="http://schemas.microsoft.com/office/powerpoint/2010/main" val="124510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3. Peace and Trust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the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 leaves us a legacy of peace and trust. Not only did she manifest God’s spirit of peace within, but she also offered it to those around her. Despite the great tragedy in her life and uncertainty surrounding the sudden illness and death of her child, she reassured her husband.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that moment of quiet anguish and loss, she let her trust in God bring her peace. As a result, God helped her think clearly and take the necessary and confident steps toward getting help.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you and I have the same trust and power of God that will bring peace to our hearts as well? Even when sickness and loss knocks at our door? Will we, like this young woman of old, still choose to believe that God is in control?</a:t>
            </a:r>
          </a:p>
        </p:txBody>
      </p:sp>
      <p:sp>
        <p:nvSpPr>
          <p:cNvPr id="4" name="Slide Number Placeholder 3"/>
          <p:cNvSpPr>
            <a:spLocks noGrp="1"/>
          </p:cNvSpPr>
          <p:nvPr>
            <p:ph type="sldNum" sz="quarter" idx="10"/>
          </p:nvPr>
        </p:nvSpPr>
        <p:spPr/>
        <p:txBody>
          <a:bodyPr/>
          <a:lstStyle/>
          <a:p>
            <a:fld id="{CA52D3D2-E3C8-2347-9F30-B9F610FBBB12}" type="slidenum">
              <a:rPr lang="en-US" smtClean="0"/>
              <a:t>12</a:t>
            </a:fld>
            <a:endParaRPr lang="en-US"/>
          </a:p>
        </p:txBody>
      </p:sp>
    </p:spTree>
    <p:extLst>
      <p:ext uri="{BB962C8B-B14F-4D97-AF65-F5344CB8AC3E}">
        <p14:creationId xmlns:p14="http://schemas.microsoft.com/office/powerpoint/2010/main" val="7779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Perseverance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Fourth, the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 leaves us a legacy of perseverance. She believed Elisha was a man of God. She trusted that God could work a miracle through the faithful prophet. Faith and hope in God’s power fueled her perseverance. In spirit and proximity, she clung to the prophet Elisha as Jacob had clung to the Angel with Whom he wrestled throughout his darkest night (Genesis 32:22-31). And as Jesus </a:t>
            </a:r>
            <a:r>
              <a:rPr lang="en-US" sz="1200" i="1" kern="1200" dirty="0">
                <a:solidFill>
                  <a:schemeClr val="tx1"/>
                </a:solidFill>
                <a:effectLst/>
                <a:latin typeface="+mn-lt"/>
                <a:ea typeface="+mn-ea"/>
                <a:cs typeface="+mn-cs"/>
              </a:rPr>
              <a:t>commended</a:t>
            </a:r>
            <a:r>
              <a:rPr lang="en-US" sz="1200" kern="1200" dirty="0">
                <a:solidFill>
                  <a:schemeClr val="tx1"/>
                </a:solidFill>
                <a:effectLst/>
                <a:latin typeface="+mn-lt"/>
                <a:ea typeface="+mn-ea"/>
                <a:cs typeface="+mn-cs"/>
              </a:rPr>
              <a:t> people He healed in New Testament times for their persevering faith, God </a:t>
            </a:r>
            <a:r>
              <a:rPr lang="en-US" sz="1200" i="1" kern="1200" dirty="0">
                <a:solidFill>
                  <a:schemeClr val="tx1"/>
                </a:solidFill>
                <a:effectLst/>
                <a:latin typeface="+mn-lt"/>
                <a:ea typeface="+mn-ea"/>
                <a:cs typeface="+mn-cs"/>
              </a:rPr>
              <a:t>rewarded</a:t>
            </a:r>
            <a:r>
              <a:rPr lang="en-US" sz="1200" kern="1200" dirty="0">
                <a:solidFill>
                  <a:schemeClr val="tx1"/>
                </a:solidFill>
                <a:effectLst/>
                <a:latin typeface="+mn-lt"/>
                <a:ea typeface="+mn-ea"/>
                <a:cs typeface="+mn-cs"/>
              </a:rPr>
              <a:t> the faithful perseverance of the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 Through Elisha He raised her son back to life. The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 knew God loved her.</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52D3D2-E3C8-2347-9F30-B9F610FBBB12}" type="slidenum">
              <a:rPr lang="en-US" smtClean="0"/>
              <a:t>13</a:t>
            </a:fld>
            <a:endParaRPr lang="en-US"/>
          </a:p>
        </p:txBody>
      </p:sp>
    </p:spTree>
    <p:extLst>
      <p:ext uri="{BB962C8B-B14F-4D97-AF65-F5344CB8AC3E}">
        <p14:creationId xmlns:p14="http://schemas.microsoft.com/office/powerpoint/2010/main" val="1535042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apostle Paul wrote centuries later, “We are more than conquerors through him who loved us. For I am convinced that neither death nor life, neither angels nor demons,</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neither the present nor the future, nor any powers,</a:t>
            </a:r>
            <a:r>
              <a:rPr lang="en-US" sz="1200" b="1"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neither height nor depth, nor anything else in all creation, will be able to separate us from the love of God that is in Christ Jesus our Lord.” (Romans 8:37-39, NIV).</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Like the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 we can have the certainty that nothing that befalls us can separate us from the love of God. God has a purpose for each of our lives. And He pours blessings into our lives. What we do with these blessings and opportunities is our responsibility. One Bible commentary contributor wrote, “Not giving up something we believe in is a sign of determination.” We’ve all been tempted to give up when the going got difficult. Yet each of us must ask God for the determined perseverance of the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 woman. He will answer our prayers!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A52D3D2-E3C8-2347-9F30-B9F610FBBB12}" type="slidenum">
              <a:rPr lang="en-US" smtClean="0"/>
              <a:t>14</a:t>
            </a:fld>
            <a:endParaRPr lang="en-US"/>
          </a:p>
        </p:txBody>
      </p:sp>
    </p:spTree>
    <p:extLst>
      <p:ext uri="{BB962C8B-B14F-4D97-AF65-F5344CB8AC3E}">
        <p14:creationId xmlns:p14="http://schemas.microsoft.com/office/powerpoint/2010/main" val="109826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411" y="350740"/>
            <a:ext cx="4872816" cy="2740959"/>
          </a:xfrm>
        </p:spPr>
      </p:sp>
      <p:sp>
        <p:nvSpPr>
          <p:cNvPr id="3" name="Notes Placeholder 2"/>
          <p:cNvSpPr>
            <a:spLocks noGrp="1"/>
          </p:cNvSpPr>
          <p:nvPr>
            <p:ph type="body" idx="1"/>
          </p:nvPr>
        </p:nvSpPr>
        <p:spPr>
          <a:xfrm>
            <a:off x="685800" y="3136523"/>
            <a:ext cx="5486400" cy="5756463"/>
          </a:xfrm>
        </p:spPr>
        <p:txBody>
          <a:bodyPr/>
          <a:lstStyle/>
          <a:p>
            <a:r>
              <a:rPr lang="en-US" sz="1200" b="1" kern="1200" dirty="0">
                <a:solidFill>
                  <a:schemeClr val="tx1"/>
                </a:solidFill>
                <a:effectLst/>
                <a:latin typeface="+mn-lt"/>
                <a:ea typeface="+mn-ea"/>
                <a:cs typeface="+mn-cs"/>
              </a:rPr>
              <a:t>Conclusion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close, let me remind you of something. As with Marina Chapman being rescued by a loving family . . . as with submissive Mary being chosen to carry in her body the Son of God . . .  as with the trusting, determined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 woman who received her son again . . . we too have received blessings from God. </a:t>
            </a:r>
          </a:p>
          <a:p>
            <a:r>
              <a:rPr lang="en-US" sz="1200" kern="1200" dirty="0">
                <a:solidFill>
                  <a:schemeClr val="tx1"/>
                </a:solidFill>
                <a:effectLst/>
                <a:latin typeface="+mn-lt"/>
                <a:ea typeface="+mn-ea"/>
                <a:cs typeface="+mn-cs"/>
              </a:rPr>
              <a:t>Great blessings! </a:t>
            </a:r>
          </a:p>
          <a:p>
            <a:r>
              <a:rPr lang="en-US" sz="1200" kern="1200" dirty="0">
                <a:solidFill>
                  <a:schemeClr val="tx1"/>
                </a:solidFill>
                <a:effectLst/>
                <a:latin typeface="+mn-lt"/>
                <a:ea typeface="+mn-ea"/>
                <a:cs typeface="+mn-cs"/>
              </a:rPr>
              <a:t>Amazing blessings! </a:t>
            </a:r>
          </a:p>
          <a:p>
            <a:r>
              <a:rPr lang="en-US" sz="1200" kern="1200" dirty="0">
                <a:solidFill>
                  <a:schemeClr val="tx1"/>
                </a:solidFill>
                <a:effectLst/>
                <a:latin typeface="+mn-lt"/>
                <a:ea typeface="+mn-ea"/>
                <a:cs typeface="+mn-cs"/>
              </a:rPr>
              <a:t>And now God purposes that we use our blessings </a:t>
            </a:r>
            <a:r>
              <a:rPr lang="en-US" sz="1200" i="1" kern="1200" dirty="0">
                <a:solidFill>
                  <a:schemeClr val="tx1"/>
                </a:solidFill>
                <a:effectLst/>
                <a:latin typeface="+mn-lt"/>
                <a:ea typeface="+mn-ea"/>
                <a:cs typeface="+mn-cs"/>
              </a:rPr>
              <a:t>from</a:t>
            </a:r>
            <a:r>
              <a:rPr lang="en-US" sz="1200" kern="1200" dirty="0">
                <a:solidFill>
                  <a:schemeClr val="tx1"/>
                </a:solidFill>
                <a:effectLst/>
                <a:latin typeface="+mn-lt"/>
                <a:ea typeface="+mn-ea"/>
                <a:cs typeface="+mn-cs"/>
              </a:rPr>
              <a:t> Him to be a blessing </a:t>
            </a:r>
            <a:r>
              <a:rPr lang="en-US" sz="1200" i="1" kern="1200" dirty="0">
                <a:solidFill>
                  <a:schemeClr val="tx1"/>
                </a:solidFill>
                <a:effectLst/>
                <a:latin typeface="+mn-lt"/>
                <a:ea typeface="+mn-ea"/>
                <a:cs typeface="+mn-cs"/>
              </a:rPr>
              <a:t>to </a:t>
            </a:r>
            <a:r>
              <a:rPr lang="en-US" sz="1200" kern="1200" dirty="0">
                <a:solidFill>
                  <a:schemeClr val="tx1"/>
                </a:solidFill>
                <a:effectLst/>
                <a:latin typeface="+mn-lt"/>
                <a:ea typeface="+mn-ea"/>
                <a:cs typeface="+mn-cs"/>
              </a:rPr>
              <a:t>others.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is what the women in our three stories today have done. Marina continues to bless her own family and inspire others. The death and resurrection power of Mary’s Child, Jesus, continues to save—for eternity—all those who believe on Him. The story of the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 woman is an ongoing testimony of God’s comfort and faithfulness. (Before her death, she even shared her testimony with a king, and God blessed her yet again! See 2 Kings 8:1-6).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Right where we are, God chooses us, redeems us, blesses us, and changes us into new creatures in Him. He gives us a new name: daughter of God! Then He equips us—we, who have been so unspeakably blessed—to become a blessing to others. Amazing, incomprehensible grace!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friends, I invite you today to accept God’s call on your life. If you have done so already, right now would be the perfect time to renew your commitment to His personal call to you. He will bless your humility, faith, and determination. Furthermore, through each of us, amazing as that seems, God will bless our families, our churches, our communities, and even our nations. His Spirit will be manifest in our lives, and from them will flow abundant blessings of His grace to this dark world.</a:t>
            </a:r>
          </a:p>
          <a:p>
            <a:r>
              <a:rPr lang="en-US" sz="1200" kern="1200" dirty="0">
                <a:solidFill>
                  <a:schemeClr val="tx1"/>
                </a:solidFill>
                <a:effectLst/>
                <a:latin typeface="+mn-lt"/>
                <a:ea typeface="+mn-ea"/>
                <a:cs typeface="+mn-cs"/>
              </a:rPr>
              <a:t>May God anoint each of us as a chosen vessel to share His love and truth and </a:t>
            </a:r>
            <a:r>
              <a:rPr lang="en-US" sz="1200" i="1" kern="1200" dirty="0">
                <a:solidFill>
                  <a:schemeClr val="tx1"/>
                </a:solidFill>
                <a:effectLst/>
                <a:latin typeface="+mn-lt"/>
                <a:ea typeface="+mn-ea"/>
                <a:cs typeface="+mn-cs"/>
              </a:rPr>
              <a:t>blessings </a:t>
            </a:r>
            <a:r>
              <a:rPr lang="en-US" sz="1200" kern="1200" dirty="0">
                <a:solidFill>
                  <a:schemeClr val="tx1"/>
                </a:solidFill>
                <a:effectLst/>
                <a:latin typeface="+mn-lt"/>
                <a:ea typeface="+mn-ea"/>
                <a:cs typeface="+mn-cs"/>
              </a:rPr>
              <a:t>with everyone around us!</a:t>
            </a:r>
          </a:p>
          <a:p>
            <a:r>
              <a:rPr lang="en-US" sz="1200" kern="1200" dirty="0">
                <a:solidFill>
                  <a:schemeClr val="tx1"/>
                </a:solidFill>
                <a:effectLst/>
                <a:latin typeface="+mn-lt"/>
                <a:ea typeface="+mn-ea"/>
                <a:cs typeface="+mn-cs"/>
              </a:rPr>
              <a:t>My dear friends, may God </a:t>
            </a:r>
            <a:r>
              <a:rPr lang="en-US" sz="1200" i="1" kern="1200" dirty="0">
                <a:solidFill>
                  <a:schemeClr val="tx1"/>
                </a:solidFill>
                <a:effectLst/>
                <a:latin typeface="+mn-lt"/>
                <a:ea typeface="+mn-ea"/>
                <a:cs typeface="+mn-cs"/>
              </a:rPr>
              <a:t>bless</a:t>
            </a:r>
            <a:r>
              <a:rPr lang="en-US" sz="1200" kern="1200" dirty="0">
                <a:solidFill>
                  <a:schemeClr val="tx1"/>
                </a:solidFill>
                <a:effectLst/>
                <a:latin typeface="+mn-lt"/>
                <a:ea typeface="+mn-ea"/>
                <a:cs typeface="+mn-cs"/>
              </a:rPr>
              <a:t> you!</a:t>
            </a:r>
          </a:p>
          <a:p>
            <a:r>
              <a:rPr lang="en-US" sz="1200" kern="1200" dirty="0">
                <a:solidFill>
                  <a:schemeClr val="tx1"/>
                </a:solidFill>
                <a:effectLst/>
                <a:latin typeface="+mn-lt"/>
                <a:ea typeface="+mn-ea"/>
                <a:cs typeface="+mn-cs"/>
              </a:rPr>
              <a:t>Let us pray.</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A52D3D2-E3C8-2347-9F30-B9F610FBBB12}" type="slidenum">
              <a:rPr lang="en-US" smtClean="0"/>
              <a:t>15</a:t>
            </a:fld>
            <a:endParaRPr lang="en-US"/>
          </a:p>
        </p:txBody>
      </p:sp>
    </p:spTree>
    <p:extLst>
      <p:ext uri="{BB962C8B-B14F-4D97-AF65-F5344CB8AC3E}">
        <p14:creationId xmlns:p14="http://schemas.microsoft.com/office/powerpoint/2010/main" val="22297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5142"/>
            <a:ext cx="5486400" cy="3086100"/>
          </a:xfrm>
        </p:spPr>
      </p:sp>
      <p:sp>
        <p:nvSpPr>
          <p:cNvPr id="3" name="Notes Placeholder 2"/>
          <p:cNvSpPr>
            <a:spLocks noGrp="1"/>
          </p:cNvSpPr>
          <p:nvPr>
            <p:ph type="body" idx="1"/>
          </p:nvPr>
        </p:nvSpPr>
        <p:spPr>
          <a:xfrm>
            <a:off x="685800" y="3441324"/>
            <a:ext cx="5486400" cy="3600450"/>
          </a:xfrm>
        </p:spPr>
        <p:txBody>
          <a:bodyPr/>
          <a:lstStyle/>
          <a:p>
            <a:r>
              <a:rPr lang="en-US" sz="1200" kern="1200" dirty="0">
                <a:solidFill>
                  <a:schemeClr val="tx1"/>
                </a:solidFill>
                <a:effectLst/>
                <a:latin typeface="+mn-lt"/>
                <a:ea typeface="+mn-ea"/>
                <a:cs typeface="+mn-cs"/>
              </a:rPr>
              <a:t>The book, </a:t>
            </a:r>
            <a:r>
              <a:rPr lang="en-US" sz="1200" i="1" kern="1200" dirty="0">
                <a:solidFill>
                  <a:schemeClr val="tx1"/>
                </a:solidFill>
                <a:effectLst/>
                <a:latin typeface="+mn-lt"/>
                <a:ea typeface="+mn-ea"/>
                <a:cs typeface="+mn-cs"/>
              </a:rPr>
              <a:t>The Girl with No Name,</a:t>
            </a:r>
            <a:r>
              <a:rPr lang="en-US" sz="1200" kern="1200" dirty="0">
                <a:solidFill>
                  <a:schemeClr val="tx1"/>
                </a:solidFill>
                <a:effectLst/>
                <a:latin typeface="+mn-lt"/>
                <a:ea typeface="+mn-ea"/>
                <a:cs typeface="+mn-cs"/>
              </a:rPr>
              <a:t> tells the fascinating story of Marina Chapman, who faced enormous challenges when she was kidnapped from her home and later abandoned in the jungles of Colombia. At only four or five years of age, Marina lived with—and learned from—capuchin monkeys in the jungle. She learned to eat and act like them. Having no connection with other people, Marina lost the ability to speak as well as her identity as a human being, for she was assuming the family dynamics of the capuchins. Somehow she survived this ordeal.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Five years after being abandoned in the jungle, Marina was “rescued” by hunters who sold her to some unscrupulous individuals in a large city. Used, abused, and impoverished for several more years, Marina was finally and truly rescued by a neighboring family who correctly identified her plight. Sometime later the entire family relocated to England, taking the now adopted Marina with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Marina experienced a great blessing when she was rescued by a loving family. Now, instead of learning the ways of small jungle monkeys, Marina could experience, observe, and learn the ways of the truly caring family that had come to her rescue. The blessings which this family brought into Marina’s life eventually equipped her to pass them on to others. Today Marina is the loving wife of a retired scientist, the supportive mother of two adult children, and a doting grandmother to three grandchildren. She used her great blessing to become a blessing to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sense, Marina’s blessed-to-be-a-blessing story resembles that of many women. Throughout the centuries, nameless women have faced great challenges. Yet those who experienced and identified blessings in their lives,</a:t>
            </a:r>
            <a:r>
              <a:rPr lang="en-US" sz="1200" i="1" kern="1200" dirty="0">
                <a:solidFill>
                  <a:schemeClr val="tx1"/>
                </a:solidFill>
                <a:effectLst/>
                <a:latin typeface="+mn-lt"/>
                <a:ea typeface="+mn-ea"/>
                <a:cs typeface="+mn-cs"/>
              </a:rPr>
              <a:t> despite</a:t>
            </a:r>
            <a:r>
              <a:rPr lang="en-US" sz="1200" kern="1200" dirty="0">
                <a:solidFill>
                  <a:schemeClr val="tx1"/>
                </a:solidFill>
                <a:effectLst/>
                <a:latin typeface="+mn-lt"/>
                <a:ea typeface="+mn-ea"/>
                <a:cs typeface="+mn-cs"/>
              </a:rPr>
              <a:t> their ordeals, emerged from their challenges stronger and with a clearer sense of who they really were. </a:t>
            </a:r>
          </a:p>
          <a:p>
            <a:r>
              <a:rPr lang="en-US" sz="1200" kern="1200" dirty="0">
                <a:solidFill>
                  <a:schemeClr val="tx1"/>
                </a:solidFill>
                <a:effectLst/>
                <a:latin typeface="+mn-lt"/>
                <a:ea typeface="+mn-ea"/>
                <a:cs typeface="+mn-cs"/>
              </a:rPr>
              <a:t>Of course, the greatest victories are experienced by those who have met Jesus personally and are imitating Him. Since they have gratefully received His blessings into their lives, they now determine how their own blessings can benefit others.</a:t>
            </a:r>
          </a:p>
        </p:txBody>
      </p:sp>
      <p:sp>
        <p:nvSpPr>
          <p:cNvPr id="4" name="Slide Number Placeholder 3"/>
          <p:cNvSpPr>
            <a:spLocks noGrp="1"/>
          </p:cNvSpPr>
          <p:nvPr>
            <p:ph type="sldNum" sz="quarter" idx="10"/>
          </p:nvPr>
        </p:nvSpPr>
        <p:spPr/>
        <p:txBody>
          <a:bodyPr/>
          <a:lstStyle/>
          <a:p>
            <a:fld id="{CA52D3D2-E3C8-2347-9F30-B9F610FBBB12}" type="slidenum">
              <a:rPr lang="en-US" smtClean="0"/>
              <a:t>2</a:t>
            </a:fld>
            <a:endParaRPr lang="en-US"/>
          </a:p>
        </p:txBody>
      </p:sp>
    </p:spTree>
    <p:extLst>
      <p:ext uri="{BB962C8B-B14F-4D97-AF65-F5344CB8AC3E}">
        <p14:creationId xmlns:p14="http://schemas.microsoft.com/office/powerpoint/2010/main" val="19926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morning we’re going to look at two women, one from the New Testament and the other from the Old Testament. The lives of these women exemplify the ultimate blessed-to-be-a-blessing experience.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New Testament woman of blessing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scripture reading for today’s sermon message takes us into the humble abode and heart of a young peasant girl. She had no aspirations to do anything great. In fact, the patriarchal culture in which she was being raised had no great expectations for women—especially for young peasant girls growing up in impoverished circumstances. Yet this young girl, Mary by name, had a deep, trusting, and obedient love for God.</a:t>
            </a:r>
          </a:p>
          <a:p>
            <a:r>
              <a:rPr lang="en-US" sz="1200" kern="1200" dirty="0">
                <a:solidFill>
                  <a:schemeClr val="tx1"/>
                </a:solidFill>
                <a:effectLst/>
                <a:latin typeface="+mn-lt"/>
                <a:ea typeface="+mn-ea"/>
                <a:cs typeface="+mn-cs"/>
              </a:rPr>
              <a:t>According to Luke, an “angel went to her and said, ‘Greetings, you who are highly favored! The Lord is with you.’ Mary was greatly troubled at his words and wondered what kind of greeting this might be” (Luke 1:28, 29, NIV). What a special moment in young Mary’s life! God was with her and was choosing to bless </a:t>
            </a:r>
            <a:r>
              <a:rPr lang="en-US" sz="1200" i="1" kern="1200" dirty="0">
                <a:solidFill>
                  <a:schemeClr val="tx1"/>
                </a:solidFill>
                <a:effectLst/>
                <a:latin typeface="+mn-lt"/>
                <a:ea typeface="+mn-ea"/>
                <a:cs typeface="+mn-cs"/>
              </a:rPr>
              <a:t>her </a:t>
            </a:r>
            <a:r>
              <a:rPr lang="en-US" sz="1200" kern="1200" dirty="0">
                <a:solidFill>
                  <a:schemeClr val="tx1"/>
                </a:solidFill>
                <a:effectLst/>
                <a:latin typeface="+mn-lt"/>
                <a:ea typeface="+mn-ea"/>
                <a:cs typeface="+mn-cs"/>
              </a:rPr>
              <a:t>in a special way!</a:t>
            </a:r>
          </a:p>
        </p:txBody>
      </p:sp>
      <p:sp>
        <p:nvSpPr>
          <p:cNvPr id="4" name="Slide Number Placeholder 3"/>
          <p:cNvSpPr>
            <a:spLocks noGrp="1"/>
          </p:cNvSpPr>
          <p:nvPr>
            <p:ph type="sldNum" sz="quarter" idx="10"/>
          </p:nvPr>
        </p:nvSpPr>
        <p:spPr/>
        <p:txBody>
          <a:bodyPr/>
          <a:lstStyle/>
          <a:p>
            <a:fld id="{CA52D3D2-E3C8-2347-9F30-B9F610FBBB12}" type="slidenum">
              <a:rPr lang="en-US" smtClean="0"/>
              <a:t>3</a:t>
            </a:fld>
            <a:endParaRPr lang="en-US"/>
          </a:p>
        </p:txBody>
      </p:sp>
    </p:spTree>
    <p:extLst>
      <p:ext uri="{BB962C8B-B14F-4D97-AF65-F5344CB8AC3E}">
        <p14:creationId xmlns:p14="http://schemas.microsoft.com/office/powerpoint/2010/main" val="153891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notice again the words of the angel. “The Lord is with you; </a:t>
            </a:r>
            <a:r>
              <a:rPr lang="en-US" sz="1200" i="1" kern="1200" dirty="0">
                <a:solidFill>
                  <a:schemeClr val="tx1"/>
                </a:solidFill>
                <a:effectLst/>
                <a:latin typeface="+mn-lt"/>
                <a:ea typeface="+mn-ea"/>
                <a:cs typeface="+mn-cs"/>
              </a:rPr>
              <a:t>blessed</a:t>
            </a:r>
            <a:r>
              <a:rPr lang="en-US" sz="1200" kern="1200" dirty="0">
                <a:solidFill>
                  <a:schemeClr val="tx1"/>
                </a:solidFill>
                <a:effectLst/>
                <a:latin typeface="+mn-lt"/>
                <a:ea typeface="+mn-ea"/>
                <a:cs typeface="+mn-cs"/>
              </a:rPr>
              <a:t> are you among all women” (Luke 1:28, NKJV, italics supplied).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Though astounding to Mary, God Himself had selected  her for a special purpose. If not, why would He have sent an angel to tell her of this special blessing? God had chosen </a:t>
            </a:r>
            <a:r>
              <a:rPr lang="en-US" sz="1200" i="1" kern="1200" dirty="0">
                <a:solidFill>
                  <a:schemeClr val="tx1"/>
                </a:solidFill>
                <a:effectLst/>
                <a:latin typeface="+mn-lt"/>
                <a:ea typeface="+mn-ea"/>
                <a:cs typeface="+mn-cs"/>
              </a:rPr>
              <a: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Furthermore,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notice that Mary was disturbed by the words of the angel. She was greatly troubled. To me that indicates that she did not expect to be blessed in this manner. She had never suspected that </a:t>
            </a:r>
            <a:r>
              <a:rPr lang="en-US" sz="1200" i="1" kern="1200" dirty="0">
                <a:solidFill>
                  <a:schemeClr val="tx1"/>
                </a:solidFill>
                <a:effectLst/>
                <a:latin typeface="+mn-lt"/>
                <a:ea typeface="+mn-ea"/>
                <a:cs typeface="+mn-cs"/>
              </a:rPr>
              <a:t>she </a:t>
            </a:r>
            <a:r>
              <a:rPr lang="en-US" sz="1200" kern="1200" dirty="0">
                <a:solidFill>
                  <a:schemeClr val="tx1"/>
                </a:solidFill>
                <a:effectLst/>
                <a:latin typeface="+mn-lt"/>
                <a:ea typeface="+mn-ea"/>
                <a:cs typeface="+mn-cs"/>
              </a:rPr>
              <a:t>would be chosen by God—out of all the other young women in Israel—for a most important mission. </a:t>
            </a:r>
          </a:p>
          <a:p>
            <a:r>
              <a:rPr lang="en-US" sz="1200" kern="1200" dirty="0">
                <a:solidFill>
                  <a:schemeClr val="tx1"/>
                </a:solidFill>
                <a:effectLst/>
                <a:latin typeface="+mn-lt"/>
                <a:ea typeface="+mn-ea"/>
                <a:cs typeface="+mn-cs"/>
              </a:rPr>
              <a:t>Imagine . . . Mary was already engaged to a carpenter by trade. She had probably assumed she would one day be a mother. Yet she had never dreamed she would be the mother of God’s Son! </a:t>
            </a:r>
          </a:p>
        </p:txBody>
      </p:sp>
      <p:sp>
        <p:nvSpPr>
          <p:cNvPr id="4" name="Slide Number Placeholder 3"/>
          <p:cNvSpPr>
            <a:spLocks noGrp="1"/>
          </p:cNvSpPr>
          <p:nvPr>
            <p:ph type="sldNum" sz="quarter" idx="10"/>
          </p:nvPr>
        </p:nvSpPr>
        <p:spPr/>
        <p:txBody>
          <a:bodyPr/>
          <a:lstStyle/>
          <a:p>
            <a:fld id="{CA52D3D2-E3C8-2347-9F30-B9F610FBBB12}" type="slidenum">
              <a:rPr lang="en-US" smtClean="0"/>
              <a:t>4</a:t>
            </a:fld>
            <a:endParaRPr lang="en-US"/>
          </a:p>
        </p:txBody>
      </p:sp>
    </p:spTree>
    <p:extLst>
      <p:ext uri="{BB962C8B-B14F-4D97-AF65-F5344CB8AC3E}">
        <p14:creationId xmlns:p14="http://schemas.microsoft.com/office/powerpoint/2010/main" val="116870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Suddenly—because of this blessing from God—Mary had to “unlearn” life as she had known it—sort of like Marina Chapman had had to do. Now Mary had to exercise more faith than ever before so that she could learn what it would mean to be the mother of God on earth. She knew she would face great difficulties. But did she know if she followed God’s leading, He would use this unexpected blessing in her life to bless countless others?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any case, God had reserved a unique role for Mary with the ultimate purpose of her becoming a blessing through the blessing He bestowed upon her. Mary was completely submissive to God and His ways.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Would you and I have accepted this blessing from Heaven if we had been in Mary’s shoes? What are we willing to submit to God so that He can use us beyond our most far-reaching thoughts?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Often blessings come with responsibilities and those responsibilities are not always easy to carry. Are you and I willing not only to receive God’s blessings but also to take the risk of carrying them—in His strength—to the point of becoming a blessing to those around us? </a:t>
            </a:r>
          </a:p>
        </p:txBody>
      </p:sp>
      <p:sp>
        <p:nvSpPr>
          <p:cNvPr id="4" name="Slide Number Placeholder 3"/>
          <p:cNvSpPr>
            <a:spLocks noGrp="1"/>
          </p:cNvSpPr>
          <p:nvPr>
            <p:ph type="sldNum" sz="quarter" idx="10"/>
          </p:nvPr>
        </p:nvSpPr>
        <p:spPr/>
        <p:txBody>
          <a:bodyPr/>
          <a:lstStyle/>
          <a:p>
            <a:fld id="{CA52D3D2-E3C8-2347-9F30-B9F610FBBB12}" type="slidenum">
              <a:rPr lang="en-US" smtClean="0"/>
              <a:t>5</a:t>
            </a:fld>
            <a:endParaRPr lang="en-US"/>
          </a:p>
        </p:txBody>
      </p:sp>
    </p:spTree>
    <p:extLst>
      <p:ext uri="{BB962C8B-B14F-4D97-AF65-F5344CB8AC3E}">
        <p14:creationId xmlns:p14="http://schemas.microsoft.com/office/powerpoint/2010/main" val="78295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Mary’s legacy to 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see in the experience of Mary, God will definitely use His blessings in our lives to bless others, even when we can’t clearly see how He is doing so. Women—and men—can learn so much from the experience and humble response of Mary to God and His blessings. Mary leaves us a legacy of </a:t>
            </a:r>
            <a:r>
              <a:rPr lang="en-US" sz="1200" i="1" kern="1200" dirty="0">
                <a:solidFill>
                  <a:schemeClr val="tx1"/>
                </a:solidFill>
                <a:effectLst/>
                <a:latin typeface="+mn-lt"/>
                <a:ea typeface="+mn-ea"/>
                <a:cs typeface="+mn-cs"/>
              </a:rPr>
              <a:t>submission</a:t>
            </a:r>
            <a:r>
              <a:rPr lang="en-US" sz="1200" kern="1200" dirty="0">
                <a:solidFill>
                  <a:schemeClr val="tx1"/>
                </a:solidFill>
                <a:effectLst/>
                <a:latin typeface="+mn-lt"/>
                <a:ea typeface="+mn-ea"/>
                <a:cs typeface="+mn-cs"/>
              </a:rPr>
              <a:t> to the will of God—even in the face of great uncertainty.</a:t>
            </a:r>
          </a:p>
        </p:txBody>
      </p:sp>
      <p:sp>
        <p:nvSpPr>
          <p:cNvPr id="4" name="Slide Number Placeholder 3"/>
          <p:cNvSpPr>
            <a:spLocks noGrp="1"/>
          </p:cNvSpPr>
          <p:nvPr>
            <p:ph type="sldNum" sz="quarter" idx="10"/>
          </p:nvPr>
        </p:nvSpPr>
        <p:spPr/>
        <p:txBody>
          <a:bodyPr/>
          <a:lstStyle/>
          <a:p>
            <a:fld id="{CA52D3D2-E3C8-2347-9F30-B9F610FBBB12}" type="slidenum">
              <a:rPr lang="en-US" smtClean="0"/>
              <a:t>6</a:t>
            </a:fld>
            <a:endParaRPr lang="en-US"/>
          </a:p>
        </p:txBody>
      </p:sp>
    </p:spTree>
    <p:extLst>
      <p:ext uri="{BB962C8B-B14F-4D97-AF65-F5344CB8AC3E}">
        <p14:creationId xmlns:p14="http://schemas.microsoft.com/office/powerpoint/2010/main" val="200859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8463"/>
            <a:ext cx="5486400" cy="3086100"/>
          </a:xfrm>
        </p:spPr>
      </p:sp>
      <p:sp>
        <p:nvSpPr>
          <p:cNvPr id="3" name="Notes Placeholder 2"/>
          <p:cNvSpPr>
            <a:spLocks noGrp="1"/>
          </p:cNvSpPr>
          <p:nvPr>
            <p:ph type="body" idx="1"/>
          </p:nvPr>
        </p:nvSpPr>
        <p:spPr>
          <a:xfrm>
            <a:off x="685800" y="3566832"/>
            <a:ext cx="5486400" cy="3600450"/>
          </a:xfrm>
        </p:spPr>
        <p:txBody>
          <a:bodyPr/>
          <a:lstStyle/>
          <a:p>
            <a:r>
              <a:rPr lang="en-US" sz="1200" b="1" kern="1200" dirty="0">
                <a:solidFill>
                  <a:schemeClr val="tx1"/>
                </a:solidFill>
                <a:effectLst/>
                <a:latin typeface="+mn-lt"/>
                <a:ea typeface="+mn-ea"/>
                <a:cs typeface="+mn-cs"/>
              </a:rPr>
              <a:t>Old Testament woman of blessing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look at a woman in the Old Testament who had a blessed-to-be-a-blessing experience. Turn with me to the book of 2 Kings, chapter 4. In verses eight through thirty-seven, we find there a story of another woman. We do not even know her name. Yet God also used her for the purpose of being a blessing to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prophet Elisha referred to this young woman as the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 because she was from the city of </a:t>
            </a:r>
            <a:r>
              <a:rPr lang="en-US" sz="1200" kern="1200" dirty="0" err="1">
                <a:solidFill>
                  <a:schemeClr val="tx1"/>
                </a:solidFill>
                <a:effectLst/>
                <a:latin typeface="+mn-lt"/>
                <a:ea typeface="+mn-ea"/>
                <a:cs typeface="+mn-cs"/>
              </a:rPr>
              <a:t>Shunem</a:t>
            </a:r>
            <a:r>
              <a:rPr lang="en-US" sz="1200" kern="1200" dirty="0">
                <a:solidFill>
                  <a:schemeClr val="tx1"/>
                </a:solidFill>
                <a:effectLst/>
                <a:latin typeface="+mn-lt"/>
                <a:ea typeface="+mn-ea"/>
                <a:cs typeface="+mn-cs"/>
              </a:rPr>
              <a:t>. The Bible does not speak of external beauty, heroic acts, or position. She is identified—as was Mary—as a humble woman who was open to God’s leading in her life. She was also the childless wife of a prosperous farmer.</a:t>
            </a:r>
          </a:p>
          <a:p>
            <a:r>
              <a:rPr lang="en-US" sz="1200" kern="1200" dirty="0">
                <a:solidFill>
                  <a:schemeClr val="tx1"/>
                </a:solidFill>
                <a:effectLst/>
                <a:latin typeface="+mn-lt"/>
                <a:ea typeface="+mn-ea"/>
                <a:cs typeface="+mn-cs"/>
              </a:rPr>
              <a:t>Let us read the story, starting in verse eight. (USE YOUR</a:t>
            </a:r>
            <a:r>
              <a:rPr lang="en-US" sz="1200" kern="1200" baseline="0" dirty="0">
                <a:solidFill>
                  <a:schemeClr val="tx1"/>
                </a:solidFill>
                <a:effectLst/>
                <a:latin typeface="+mn-lt"/>
                <a:ea typeface="+mn-ea"/>
                <a:cs typeface="+mn-cs"/>
              </a:rPr>
              <a:t> BIBLE AND THE TRANSLATION YOU CHOOSE)</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an amazing story! Let’s look at what personal qualities stand out in the character of the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Shunammite</a:t>
            </a:r>
            <a:r>
              <a:rPr lang="en-US" sz="1200" kern="1200" dirty="0">
                <a:solidFill>
                  <a:schemeClr val="tx1"/>
                </a:solidFill>
                <a:effectLst/>
                <a:latin typeface="+mn-lt"/>
                <a:ea typeface="+mn-ea"/>
                <a:cs typeface="+mn-cs"/>
              </a:rPr>
              <a:t> had a spirit of selfless service, as shown through her hospitality to the prophet (verses 9 and 10). This woman wanted to provide a place where the “pastor” could rest when he arrived in her town. She recognized the ministry of Elisha and, without fanfare—and after consulting her husband, offered such a place to Elisha. She did not bring her proposal to the church board so that all would know of her generosity. Her offering of service went unnoticed by man but not by God. So with the consent and help of her husband, she built a private room for Elisha.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here’s a question for each one of us. What act of selfless service—simply because we love God—are we willing to do for Him? These selfless acts may never be listed on the church report list, but they are written on God’s great scroll in heaven. </a:t>
            </a:r>
          </a:p>
        </p:txBody>
      </p:sp>
      <p:sp>
        <p:nvSpPr>
          <p:cNvPr id="4" name="Slide Number Placeholder 3"/>
          <p:cNvSpPr>
            <a:spLocks noGrp="1"/>
          </p:cNvSpPr>
          <p:nvPr>
            <p:ph type="sldNum" sz="quarter" idx="10"/>
          </p:nvPr>
        </p:nvSpPr>
        <p:spPr/>
        <p:txBody>
          <a:bodyPr/>
          <a:lstStyle/>
          <a:p>
            <a:fld id="{CA52D3D2-E3C8-2347-9F30-B9F610FBBB12}" type="slidenum">
              <a:rPr lang="en-US" smtClean="0"/>
              <a:t>7</a:t>
            </a:fld>
            <a:endParaRPr lang="en-US"/>
          </a:p>
        </p:txBody>
      </p:sp>
    </p:spTree>
    <p:extLst>
      <p:ext uri="{BB962C8B-B14F-4D97-AF65-F5344CB8AC3E}">
        <p14:creationId xmlns:p14="http://schemas.microsoft.com/office/powerpoint/2010/main" val="80342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en-US" dirty="0">
                <a:latin typeface="Avenir Next" charset="0"/>
                <a:ea typeface="Avenir Next" charset="0"/>
                <a:cs typeface="Avenir Next" charset="0"/>
              </a:rPr>
              <a:t>AS WITH MARY, THE EARTHLY MOTHER OF JESUS, THE SHUNAMMITE WOMAN ALSO LEAVES US A LEGACY.</a:t>
            </a:r>
          </a:p>
        </p:txBody>
      </p:sp>
      <p:sp>
        <p:nvSpPr>
          <p:cNvPr id="4" name="Slide Number Placeholder 3"/>
          <p:cNvSpPr>
            <a:spLocks noGrp="1"/>
          </p:cNvSpPr>
          <p:nvPr>
            <p:ph type="sldNum" sz="quarter" idx="10"/>
          </p:nvPr>
        </p:nvSpPr>
        <p:spPr/>
        <p:txBody>
          <a:bodyPr/>
          <a:lstStyle/>
          <a:p>
            <a:fld id="{CA52D3D2-E3C8-2347-9F30-B9F610FBBB12}" type="slidenum">
              <a:rPr lang="en-US" smtClean="0"/>
              <a:t>8</a:t>
            </a:fld>
            <a:endParaRPr lang="en-US"/>
          </a:p>
        </p:txBody>
      </p:sp>
    </p:spTree>
    <p:extLst>
      <p:ext uri="{BB962C8B-B14F-4D97-AF65-F5344CB8AC3E}">
        <p14:creationId xmlns:p14="http://schemas.microsoft.com/office/powerpoint/2010/main" val="135975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a:t>Hospitality</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First, as we have already seen, she leaves us a legacy of service and hospitality.  Ellen White comments: “</a:t>
            </a:r>
            <a:r>
              <a:rPr lang="en-US" dirty="0"/>
              <a:t>Elisha often came to this retreat. </a:t>
            </a:r>
            <a:r>
              <a:rPr lang="en-US" b="1" dirty="0"/>
              <a:t>God took notice of the woman’s kindness.</a:t>
            </a:r>
            <a:r>
              <a:rPr lang="en-US" dirty="0"/>
              <a:t> She had been childless, and now the Lord rewarded her hospitality by the gift of a son.” (</a:t>
            </a:r>
            <a:r>
              <a:rPr lang="tr-TR" i="1" dirty="0"/>
              <a:t>P</a:t>
            </a:r>
            <a:r>
              <a:rPr lang="en-US" i="1" dirty="0" err="1"/>
              <a:t>rophets</a:t>
            </a:r>
            <a:r>
              <a:rPr lang="en-US" i="1" dirty="0"/>
              <a:t> and Kings</a:t>
            </a:r>
            <a:r>
              <a:rPr lang="en-US" dirty="0"/>
              <a:t>, p.</a:t>
            </a:r>
            <a:r>
              <a:rPr lang="tr-TR" dirty="0"/>
              <a:t> 237.3</a:t>
            </a:r>
            <a:r>
              <a:rPr lang="en-US" dirty="0"/>
              <a:t>)</a:t>
            </a:r>
            <a:r>
              <a:rPr lang="tr-TR" dirty="0"/>
              <a:t> </a:t>
            </a:r>
            <a:endParaRPr lang="en-US" dirty="0"/>
          </a:p>
          <a:p>
            <a:endParaRPr lang="tr-TR" dirty="0"/>
          </a:p>
        </p:txBody>
      </p:sp>
      <p:sp>
        <p:nvSpPr>
          <p:cNvPr id="4" name="Slide Number Placeholder 3"/>
          <p:cNvSpPr>
            <a:spLocks noGrp="1"/>
          </p:cNvSpPr>
          <p:nvPr>
            <p:ph type="sldNum" sz="quarter" idx="10"/>
          </p:nvPr>
        </p:nvSpPr>
        <p:spPr/>
        <p:txBody>
          <a:bodyPr/>
          <a:lstStyle/>
          <a:p>
            <a:fld id="{CA52D3D2-E3C8-2347-9F30-B9F610FBBB12}" type="slidenum">
              <a:rPr lang="en-US" smtClean="0"/>
              <a:t>9</a:t>
            </a:fld>
            <a:endParaRPr lang="en-US"/>
          </a:p>
        </p:txBody>
      </p:sp>
    </p:spTree>
    <p:extLst>
      <p:ext uri="{BB962C8B-B14F-4D97-AF65-F5344CB8AC3E}">
        <p14:creationId xmlns:p14="http://schemas.microsoft.com/office/powerpoint/2010/main" val="213568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757921-5035-9343-9A86-6C131B2E983B}"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170835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921-5035-9343-9A86-6C131B2E983B}"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79207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921-5035-9343-9A86-6C131B2E983B}"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1862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921-5035-9343-9A86-6C131B2E983B}"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52020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57921-5035-9343-9A86-6C131B2E983B}"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7557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57921-5035-9343-9A86-6C131B2E983B}" type="datetimeFigureOut">
              <a:rPr lang="en-US" smtClean="0"/>
              <a:t>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158145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57921-5035-9343-9A86-6C131B2E983B}" type="datetimeFigureOut">
              <a:rPr lang="en-US" smtClean="0"/>
              <a:t>1/30/18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12500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57921-5035-9343-9A86-6C131B2E983B}" type="datetimeFigureOut">
              <a:rPr lang="en-US" smtClean="0"/>
              <a:t>1/30/18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67481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57921-5035-9343-9A86-6C131B2E983B}" type="datetimeFigureOut">
              <a:rPr lang="en-US" smtClean="0"/>
              <a:t>1/30/18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79496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57921-5035-9343-9A86-6C131B2E983B}" type="datetimeFigureOut">
              <a:rPr lang="en-US" smtClean="0"/>
              <a:t>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15519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57921-5035-9343-9A86-6C131B2E983B}" type="datetimeFigureOut">
              <a:rPr lang="en-US" smtClean="0"/>
              <a:t>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ACE8-E263-394A-987E-5F4284A4AF53}" type="slidenum">
              <a:rPr lang="en-US" smtClean="0"/>
              <a:t>‹#›</a:t>
            </a:fld>
            <a:endParaRPr lang="en-US"/>
          </a:p>
        </p:txBody>
      </p:sp>
    </p:spTree>
    <p:extLst>
      <p:ext uri="{BB962C8B-B14F-4D97-AF65-F5344CB8AC3E}">
        <p14:creationId xmlns:p14="http://schemas.microsoft.com/office/powerpoint/2010/main" val="208786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57921-5035-9343-9A86-6C131B2E983B}" type="datetimeFigureOut">
              <a:rPr lang="en-US" smtClean="0"/>
              <a:t>1/30/18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4ACE8-E263-394A-987E-5F4284A4AF53}" type="slidenum">
              <a:rPr lang="en-US" smtClean="0"/>
              <a:t>‹#›</a:t>
            </a:fld>
            <a:endParaRPr lang="en-US"/>
          </a:p>
        </p:txBody>
      </p:sp>
    </p:spTree>
    <p:extLst>
      <p:ext uri="{BB962C8B-B14F-4D97-AF65-F5344CB8AC3E}">
        <p14:creationId xmlns:p14="http://schemas.microsoft.com/office/powerpoint/2010/main" val="1769248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860" b="9010"/>
          <a:stretch/>
        </p:blipFill>
        <p:spPr>
          <a:xfrm>
            <a:off x="-58616" y="0"/>
            <a:ext cx="12250616" cy="6868580"/>
          </a:xfrm>
          <a:prstGeom prst="rect">
            <a:avLst/>
          </a:prstGeom>
        </p:spPr>
      </p:pic>
      <p:sp>
        <p:nvSpPr>
          <p:cNvPr id="2" name="Title 1"/>
          <p:cNvSpPr>
            <a:spLocks noGrp="1"/>
          </p:cNvSpPr>
          <p:nvPr>
            <p:ph type="ctrTitle"/>
          </p:nvPr>
        </p:nvSpPr>
        <p:spPr>
          <a:xfrm>
            <a:off x="4560272" y="454152"/>
            <a:ext cx="7104185" cy="2387600"/>
          </a:xfrm>
        </p:spPr>
        <p:txBody>
          <a:bodyPr>
            <a:normAutofit/>
          </a:bodyPr>
          <a:lstStyle/>
          <a:p>
            <a:r>
              <a:rPr lang="en-US" sz="4800" b="1" dirty="0">
                <a:solidFill>
                  <a:schemeClr val="accent6">
                    <a:lumMod val="50000"/>
                  </a:schemeClr>
                </a:solidFill>
                <a:latin typeface="Avenir Next" charset="0"/>
                <a:ea typeface="Avenir Next" charset="0"/>
                <a:cs typeface="Avenir Next" charset="0"/>
              </a:rPr>
              <a:t>BLESSED TO BE A BLESSING</a:t>
            </a:r>
            <a:br>
              <a:rPr lang="en-US" sz="4800" dirty="0">
                <a:solidFill>
                  <a:schemeClr val="bg1"/>
                </a:solidFill>
                <a:latin typeface="Avenir Next" charset="0"/>
                <a:ea typeface="Avenir Next" charset="0"/>
                <a:cs typeface="Avenir Next" charset="0"/>
              </a:rPr>
            </a:br>
            <a:r>
              <a:rPr lang="en-US" sz="1100" dirty="0">
                <a:solidFill>
                  <a:schemeClr val="bg1"/>
                </a:solidFill>
                <a:latin typeface="Avenir Next" charset="0"/>
                <a:ea typeface="Avenir Next" charset="0"/>
                <a:cs typeface="Avenir Next" charset="0"/>
              </a:rPr>
              <a:t>BY DINORAH RIVERA</a:t>
            </a:r>
          </a:p>
        </p:txBody>
      </p:sp>
      <p:sp>
        <p:nvSpPr>
          <p:cNvPr id="3" name="Subtitle 2"/>
          <p:cNvSpPr>
            <a:spLocks noGrp="1"/>
          </p:cNvSpPr>
          <p:nvPr>
            <p:ph type="subTitle" idx="1"/>
          </p:nvPr>
        </p:nvSpPr>
        <p:spPr>
          <a:xfrm>
            <a:off x="3622429" y="3656747"/>
            <a:ext cx="9144000" cy="1655762"/>
          </a:xfrm>
        </p:spPr>
        <p:txBody>
          <a:bodyPr>
            <a:normAutofit/>
          </a:bodyPr>
          <a:lstStyle/>
          <a:p>
            <a:r>
              <a:rPr lang="en-US" sz="2000" b="1" dirty="0">
                <a:solidFill>
                  <a:schemeClr val="bg1"/>
                </a:solidFill>
                <a:latin typeface="Avenir Next" charset="0"/>
                <a:ea typeface="Avenir Next" charset="0"/>
                <a:cs typeface="Avenir Next" charset="0"/>
              </a:rPr>
              <a:t>2018 WOMEN’S MINISTRIES EMPHASIS DAY</a:t>
            </a:r>
          </a:p>
          <a:p>
            <a:r>
              <a:rPr lang="en-US" sz="1800" dirty="0">
                <a:solidFill>
                  <a:schemeClr val="bg1"/>
                </a:solidFill>
                <a:latin typeface="Avenir Next" charset="0"/>
                <a:ea typeface="Avenir Next" charset="0"/>
                <a:cs typeface="Avenir Next" charset="0"/>
              </a:rPr>
              <a:t>GENERAL CONFERENCE </a:t>
            </a:r>
          </a:p>
          <a:p>
            <a:r>
              <a:rPr lang="en-US" sz="1800" dirty="0">
                <a:solidFill>
                  <a:schemeClr val="bg1"/>
                </a:solidFill>
                <a:latin typeface="Avenir Next" charset="0"/>
                <a:ea typeface="Avenir Next" charset="0"/>
                <a:cs typeface="Avenir Next" charset="0"/>
              </a:rPr>
              <a:t>WOMEN’S MINISTRIES DEPARTMENT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7362" y="4814999"/>
            <a:ext cx="543621" cy="380280"/>
          </a:xfrm>
          <a:prstGeom prst="rect">
            <a:avLst/>
          </a:prstGeom>
        </p:spPr>
      </p:pic>
    </p:spTree>
    <p:extLst>
      <p:ext uri="{BB962C8B-B14F-4D97-AF65-F5344CB8AC3E}">
        <p14:creationId xmlns:p14="http://schemas.microsoft.com/office/powerpoint/2010/main" val="150296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631725" y="1427005"/>
            <a:ext cx="10515600" cy="1325563"/>
          </a:xfrm>
        </p:spPr>
        <p:txBody>
          <a:bodyPr>
            <a:normAutofit/>
          </a:bodyPr>
          <a:lstStyle/>
          <a:p>
            <a:r>
              <a:rPr lang="en-US" sz="4000" b="1" dirty="0">
                <a:solidFill>
                  <a:schemeClr val="bg1"/>
                </a:solidFill>
                <a:latin typeface="Avenir Next" charset="0"/>
                <a:ea typeface="Avenir Next" charset="0"/>
                <a:cs typeface="Avenir Next" charset="0"/>
              </a:rPr>
              <a:t>2. CONTENTMENT </a:t>
            </a:r>
          </a:p>
        </p:txBody>
      </p:sp>
      <p:sp>
        <p:nvSpPr>
          <p:cNvPr id="3" name="Content Placeholder 2"/>
          <p:cNvSpPr>
            <a:spLocks noGrp="1"/>
          </p:cNvSpPr>
          <p:nvPr>
            <p:ph idx="1"/>
          </p:nvPr>
        </p:nvSpPr>
        <p:spPr>
          <a:xfrm>
            <a:off x="705467" y="3300463"/>
            <a:ext cx="10768778" cy="2495652"/>
          </a:xfrm>
        </p:spPr>
        <p:txBody>
          <a:bodyPr/>
          <a:lstStyle/>
          <a:p>
            <a:pPr marL="0" indent="0" algn="ctr">
              <a:lnSpc>
                <a:spcPct val="100000"/>
              </a:lnSpc>
              <a:buNone/>
            </a:pPr>
            <a:r>
              <a:rPr lang="en-US" dirty="0"/>
              <a:t>How many of us have that same spirit? Or we are governed by the desire to have everything that others have—and more? My neighbor has a very expensive car. My car is small and relatively inexpensive. </a:t>
            </a:r>
            <a:r>
              <a:rPr lang="en-US" b="1" dirty="0"/>
              <a:t>I am content because God has provided for </a:t>
            </a:r>
            <a:r>
              <a:rPr lang="en-US" b="1" i="1" dirty="0"/>
              <a:t>my</a:t>
            </a:r>
            <a:r>
              <a:rPr lang="en-US" b="1" dirty="0"/>
              <a:t> needs. </a:t>
            </a:r>
            <a:r>
              <a:rPr lang="en-US" dirty="0"/>
              <a:t>I can use the blessing of my little car to bless others who need transportation.</a:t>
            </a:r>
          </a:p>
          <a:p>
            <a:pPr marL="0" indent="0" algn="ctr">
              <a:lnSpc>
                <a:spcPct val="100000"/>
              </a:lnSpc>
              <a:buNone/>
            </a:pPr>
            <a:endParaRPr lang="en-US" dirty="0"/>
          </a:p>
        </p:txBody>
      </p:sp>
    </p:spTree>
    <p:extLst>
      <p:ext uri="{BB962C8B-B14F-4D97-AF65-F5344CB8AC3E}">
        <p14:creationId xmlns:p14="http://schemas.microsoft.com/office/powerpoint/2010/main" val="196542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93785" y="0"/>
            <a:ext cx="12285785" cy="7238065"/>
          </a:xfrm>
          <a:prstGeom prst="rect">
            <a:avLst/>
          </a:prstGeom>
        </p:spPr>
      </p:pic>
      <p:sp>
        <p:nvSpPr>
          <p:cNvPr id="3" name="Content Placeholder 2"/>
          <p:cNvSpPr>
            <a:spLocks noGrp="1"/>
          </p:cNvSpPr>
          <p:nvPr>
            <p:ph idx="1"/>
          </p:nvPr>
        </p:nvSpPr>
        <p:spPr>
          <a:xfrm>
            <a:off x="2462982" y="2872758"/>
            <a:ext cx="9596284" cy="2097446"/>
          </a:xfrm>
        </p:spPr>
        <p:txBody>
          <a:bodyPr/>
          <a:lstStyle/>
          <a:p>
            <a:pPr marL="0" indent="0" algn="ctr">
              <a:lnSpc>
                <a:spcPct val="100000"/>
              </a:lnSpc>
              <a:buNone/>
            </a:pPr>
            <a:r>
              <a:rPr lang="en-US" spc="300" dirty="0">
                <a:latin typeface="Avenir Next" charset="0"/>
                <a:ea typeface="Avenir Next" charset="0"/>
                <a:cs typeface="Avenir Next" charset="0"/>
              </a:rPr>
              <a:t>“CONTENTMENT IS NOT </a:t>
            </a:r>
            <a:r>
              <a:rPr lang="en-US" b="1" spc="300" dirty="0">
                <a:latin typeface="Avenir Next" charset="0"/>
                <a:ea typeface="Avenir Next" charset="0"/>
                <a:cs typeface="Avenir Next" charset="0"/>
              </a:rPr>
              <a:t>HAVING </a:t>
            </a:r>
            <a:r>
              <a:rPr lang="en-US" spc="300" dirty="0">
                <a:latin typeface="Avenir Next" charset="0"/>
                <a:ea typeface="Avenir Next" charset="0"/>
                <a:cs typeface="Avenir Next" charset="0"/>
              </a:rPr>
              <a:t>EVERYTHING WE WANT, BUT INSTEAD </a:t>
            </a:r>
            <a:r>
              <a:rPr lang="en-US" b="1" spc="300" dirty="0">
                <a:latin typeface="Avenir Next" charset="0"/>
                <a:ea typeface="Avenir Next" charset="0"/>
                <a:cs typeface="Avenir Next" charset="0"/>
              </a:rPr>
              <a:t>APPRECIATING</a:t>
            </a:r>
            <a:r>
              <a:rPr lang="en-US" spc="300" dirty="0">
                <a:latin typeface="Avenir Next" charset="0"/>
                <a:ea typeface="Avenir Next" charset="0"/>
                <a:cs typeface="Avenir Next" charset="0"/>
              </a:rPr>
              <a:t> </a:t>
            </a:r>
            <a:r>
              <a:rPr lang="en-US" b="1" spc="300" dirty="0">
                <a:latin typeface="Avenir Next" charset="0"/>
                <a:ea typeface="Avenir Next" charset="0"/>
                <a:cs typeface="Avenir Next" charset="0"/>
              </a:rPr>
              <a:t>EVERYTHING </a:t>
            </a:r>
            <a:r>
              <a:rPr lang="en-US" spc="300" dirty="0">
                <a:latin typeface="Avenir Next" charset="0"/>
                <a:ea typeface="Avenir Next" charset="0"/>
                <a:cs typeface="Avenir Next" charset="0"/>
              </a:rPr>
              <a:t>THAT WE HAVE.” </a:t>
            </a:r>
          </a:p>
        </p:txBody>
      </p:sp>
    </p:spTree>
    <p:extLst>
      <p:ext uri="{BB962C8B-B14F-4D97-AF65-F5344CB8AC3E}">
        <p14:creationId xmlns:p14="http://schemas.microsoft.com/office/powerpoint/2010/main" val="214040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646472" y="1441755"/>
            <a:ext cx="10515600" cy="1325563"/>
          </a:xfrm>
        </p:spPr>
        <p:txBody>
          <a:bodyPr>
            <a:normAutofit/>
          </a:bodyPr>
          <a:lstStyle/>
          <a:p>
            <a:r>
              <a:rPr lang="en-US" sz="4000" b="1" dirty="0">
                <a:solidFill>
                  <a:schemeClr val="bg1"/>
                </a:solidFill>
                <a:latin typeface="Avenir Next" charset="0"/>
                <a:ea typeface="Avenir Next" charset="0"/>
                <a:cs typeface="Avenir Next" charset="0"/>
              </a:rPr>
              <a:t>3. PEACE AND TRUST</a:t>
            </a:r>
          </a:p>
        </p:txBody>
      </p:sp>
      <p:sp>
        <p:nvSpPr>
          <p:cNvPr id="3" name="Content Placeholder 2"/>
          <p:cNvSpPr>
            <a:spLocks noGrp="1"/>
          </p:cNvSpPr>
          <p:nvPr>
            <p:ph idx="1"/>
          </p:nvPr>
        </p:nvSpPr>
        <p:spPr>
          <a:xfrm>
            <a:off x="838200" y="3433199"/>
            <a:ext cx="10515600" cy="1935214"/>
          </a:xfrm>
        </p:spPr>
        <p:txBody>
          <a:bodyPr>
            <a:normAutofit/>
          </a:bodyPr>
          <a:lstStyle/>
          <a:p>
            <a:pPr marL="0" indent="0" algn="ctr">
              <a:lnSpc>
                <a:spcPct val="100000"/>
              </a:lnSpc>
              <a:buNone/>
            </a:pPr>
            <a:r>
              <a:rPr lang="en-US" dirty="0"/>
              <a:t>Not only did she manifest God’s spirit of peace within, but she also offered it to those around her. </a:t>
            </a:r>
          </a:p>
        </p:txBody>
      </p:sp>
    </p:spTree>
    <p:extLst>
      <p:ext uri="{BB962C8B-B14F-4D97-AF65-F5344CB8AC3E}">
        <p14:creationId xmlns:p14="http://schemas.microsoft.com/office/powerpoint/2010/main" val="198725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838200" y="1412260"/>
            <a:ext cx="10515600" cy="1325563"/>
          </a:xfrm>
        </p:spPr>
        <p:txBody>
          <a:bodyPr>
            <a:normAutofit/>
          </a:bodyPr>
          <a:lstStyle/>
          <a:p>
            <a:r>
              <a:rPr lang="en-US" sz="4000" b="1" dirty="0">
                <a:solidFill>
                  <a:schemeClr val="bg1"/>
                </a:solidFill>
                <a:latin typeface="Avenir Next" charset="0"/>
                <a:ea typeface="Avenir Next" charset="0"/>
                <a:cs typeface="Avenir Next" charset="0"/>
              </a:rPr>
              <a:t>4. PERSEVERANCE </a:t>
            </a:r>
          </a:p>
        </p:txBody>
      </p:sp>
      <p:sp>
        <p:nvSpPr>
          <p:cNvPr id="3" name="Content Placeholder 2"/>
          <p:cNvSpPr>
            <a:spLocks noGrp="1"/>
          </p:cNvSpPr>
          <p:nvPr>
            <p:ph idx="1"/>
          </p:nvPr>
        </p:nvSpPr>
        <p:spPr>
          <a:xfrm>
            <a:off x="1118418" y="3347883"/>
            <a:ext cx="9574161" cy="2507225"/>
          </a:xfrm>
        </p:spPr>
        <p:txBody>
          <a:bodyPr/>
          <a:lstStyle/>
          <a:p>
            <a:pPr marL="0" indent="0" algn="ctr">
              <a:lnSpc>
                <a:spcPct val="100000"/>
              </a:lnSpc>
              <a:buNone/>
            </a:pPr>
            <a:r>
              <a:rPr lang="en-US" dirty="0"/>
              <a:t>And as Jesus </a:t>
            </a:r>
            <a:r>
              <a:rPr lang="en-US" b="1" i="1" dirty="0"/>
              <a:t>commended</a:t>
            </a:r>
            <a:r>
              <a:rPr lang="en-US" b="1" dirty="0"/>
              <a:t> </a:t>
            </a:r>
            <a:r>
              <a:rPr lang="en-US" dirty="0"/>
              <a:t>people He healed in New Testament times for their persevering faith, God </a:t>
            </a:r>
            <a:r>
              <a:rPr lang="en-US" b="1" i="1" dirty="0"/>
              <a:t>rewarded</a:t>
            </a:r>
            <a:r>
              <a:rPr lang="en-US" b="1" dirty="0"/>
              <a:t> </a:t>
            </a:r>
            <a:r>
              <a:rPr lang="en-US" dirty="0"/>
              <a:t>the faithful perseverance of the </a:t>
            </a:r>
            <a:r>
              <a:rPr lang="en-US" dirty="0" err="1"/>
              <a:t>Shunammite</a:t>
            </a:r>
            <a:r>
              <a:rPr lang="en-US" dirty="0"/>
              <a:t>. </a:t>
            </a:r>
          </a:p>
        </p:txBody>
      </p:sp>
    </p:spTree>
    <p:extLst>
      <p:ext uri="{BB962C8B-B14F-4D97-AF65-F5344CB8AC3E}">
        <p14:creationId xmlns:p14="http://schemas.microsoft.com/office/powerpoint/2010/main" val="197062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93785" y="0"/>
            <a:ext cx="12285785" cy="7238065"/>
          </a:xfrm>
          <a:prstGeom prst="rect">
            <a:avLst/>
          </a:prstGeom>
        </p:spPr>
      </p:pic>
      <p:sp>
        <p:nvSpPr>
          <p:cNvPr id="3" name="Content Placeholder 2"/>
          <p:cNvSpPr>
            <a:spLocks noGrp="1"/>
          </p:cNvSpPr>
          <p:nvPr>
            <p:ph idx="1"/>
          </p:nvPr>
        </p:nvSpPr>
        <p:spPr>
          <a:xfrm>
            <a:off x="2757947" y="2105843"/>
            <a:ext cx="8831826" cy="4351338"/>
          </a:xfrm>
        </p:spPr>
        <p:txBody>
          <a:bodyPr/>
          <a:lstStyle/>
          <a:p>
            <a:pPr marL="0" indent="0" algn="ctr">
              <a:lnSpc>
                <a:spcPct val="100000"/>
              </a:lnSpc>
              <a:buNone/>
            </a:pPr>
            <a:r>
              <a:rPr lang="en-US" dirty="0"/>
              <a:t>“</a:t>
            </a:r>
            <a:r>
              <a:rPr lang="en-US" b="1" dirty="0">
                <a:solidFill>
                  <a:schemeClr val="accent6">
                    <a:lumMod val="50000"/>
                  </a:schemeClr>
                </a:solidFill>
              </a:rPr>
              <a:t>We are more than conquerors through him who loved us. </a:t>
            </a:r>
            <a:r>
              <a:rPr lang="en-US" dirty="0"/>
              <a:t>For I am convinced that neither death nor life, neither angels nor demons,</a:t>
            </a:r>
            <a:r>
              <a:rPr lang="en-US" baseline="30000" dirty="0"/>
              <a:t> </a:t>
            </a:r>
            <a:r>
              <a:rPr lang="en-US" dirty="0"/>
              <a:t>neither the present nor the future, nor any powers,</a:t>
            </a:r>
            <a:r>
              <a:rPr lang="en-US" b="1" baseline="30000" dirty="0"/>
              <a:t> </a:t>
            </a:r>
            <a:r>
              <a:rPr lang="en-US" dirty="0"/>
              <a:t>neither height nor depth, </a:t>
            </a:r>
            <a:r>
              <a:rPr lang="en-US" b="1" dirty="0">
                <a:solidFill>
                  <a:schemeClr val="accent6">
                    <a:lumMod val="50000"/>
                  </a:schemeClr>
                </a:solidFill>
              </a:rPr>
              <a:t>nor anything else in all creation, will be able to separate us from the love of God that is in Christ Jesus our Lord.” </a:t>
            </a:r>
          </a:p>
          <a:p>
            <a:pPr marL="0" indent="0" algn="ctr">
              <a:lnSpc>
                <a:spcPct val="100000"/>
              </a:lnSpc>
              <a:buNone/>
            </a:pPr>
            <a:r>
              <a:rPr lang="en-US" dirty="0"/>
              <a:t>(Romans 8:37-39, NIV)</a:t>
            </a:r>
          </a:p>
        </p:txBody>
      </p:sp>
    </p:spTree>
    <p:extLst>
      <p:ext uri="{BB962C8B-B14F-4D97-AF65-F5344CB8AC3E}">
        <p14:creationId xmlns:p14="http://schemas.microsoft.com/office/powerpoint/2010/main" val="615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0" y="0"/>
            <a:ext cx="12285785" cy="7238065"/>
          </a:xfrm>
          <a:prstGeom prst="rect">
            <a:avLst/>
          </a:prstGeom>
        </p:spPr>
      </p:pic>
      <p:sp>
        <p:nvSpPr>
          <p:cNvPr id="3" name="Content Placeholder 2"/>
          <p:cNvSpPr>
            <a:spLocks noGrp="1"/>
          </p:cNvSpPr>
          <p:nvPr>
            <p:ph idx="1"/>
          </p:nvPr>
        </p:nvSpPr>
        <p:spPr>
          <a:xfrm>
            <a:off x="2920180" y="2504049"/>
            <a:ext cx="8625348" cy="3233072"/>
          </a:xfrm>
        </p:spPr>
        <p:txBody>
          <a:bodyPr/>
          <a:lstStyle/>
          <a:p>
            <a:pPr marL="0" indent="0" algn="ctr">
              <a:lnSpc>
                <a:spcPct val="100000"/>
              </a:lnSpc>
              <a:buNone/>
            </a:pPr>
            <a:r>
              <a:rPr lang="en-US" dirty="0"/>
              <a:t>Right where we are, </a:t>
            </a:r>
            <a:r>
              <a:rPr lang="en-US" b="1" dirty="0">
                <a:solidFill>
                  <a:schemeClr val="accent6">
                    <a:lumMod val="50000"/>
                  </a:schemeClr>
                </a:solidFill>
              </a:rPr>
              <a:t>God chooses us, redeems us, blesses us, and changes us into new creatures in Him</a:t>
            </a:r>
            <a:r>
              <a:rPr lang="en-US" dirty="0"/>
              <a:t>. He gives us a </a:t>
            </a:r>
            <a:r>
              <a:rPr lang="en-US" b="1" dirty="0"/>
              <a:t>new name: </a:t>
            </a:r>
            <a:r>
              <a:rPr lang="en-US" dirty="0"/>
              <a:t>daughter of God! Then He equips us—we, who have been so unspeakably blessed—to become a blessing to others. Amazing, incomprehensible grace!</a:t>
            </a:r>
          </a:p>
        </p:txBody>
      </p:sp>
    </p:spTree>
    <p:extLst>
      <p:ext uri="{BB962C8B-B14F-4D97-AF65-F5344CB8AC3E}">
        <p14:creationId xmlns:p14="http://schemas.microsoft.com/office/powerpoint/2010/main" val="164956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199" y="365124"/>
            <a:ext cx="3818467" cy="5829721"/>
          </a:xfrm>
          <a:prstGeom prst="rect">
            <a:avLst/>
          </a:prstGeom>
        </p:spPr>
      </p:pic>
      <p:pic>
        <p:nvPicPr>
          <p:cNvPr id="5" name="Picture 4"/>
          <p:cNvPicPr>
            <a:picLocks noChangeAspect="1"/>
          </p:cNvPicPr>
          <p:nvPr/>
        </p:nvPicPr>
        <p:blipFill>
          <a:blip r:embed="rId4"/>
          <a:stretch>
            <a:fillRect/>
          </a:stretch>
        </p:blipFill>
        <p:spPr>
          <a:xfrm>
            <a:off x="5469466" y="365123"/>
            <a:ext cx="5811839" cy="5811839"/>
          </a:xfrm>
          <a:prstGeom prst="rect">
            <a:avLst/>
          </a:prstGeom>
        </p:spPr>
      </p:pic>
    </p:spTree>
    <p:extLst>
      <p:ext uri="{BB962C8B-B14F-4D97-AF65-F5344CB8AC3E}">
        <p14:creationId xmlns:p14="http://schemas.microsoft.com/office/powerpoint/2010/main" val="168799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309" y="719084"/>
            <a:ext cx="6548937" cy="1525352"/>
          </a:xfrm>
        </p:spPr>
        <p:txBody>
          <a:bodyPr>
            <a:noAutofit/>
          </a:bodyPr>
          <a:lstStyle/>
          <a:p>
            <a:pPr algn="ctr">
              <a:lnSpc>
                <a:spcPct val="100000"/>
              </a:lnSpc>
            </a:pPr>
            <a:r>
              <a:rPr lang="en-US" sz="3200" dirty="0">
                <a:solidFill>
                  <a:schemeClr val="accent6">
                    <a:lumMod val="50000"/>
                  </a:schemeClr>
                </a:solidFill>
                <a:latin typeface="Avenir Next" charset="0"/>
                <a:ea typeface="Avenir Next" charset="0"/>
                <a:cs typeface="Avenir Next" charset="0"/>
              </a:rPr>
              <a:t>NEW TESTAMENT </a:t>
            </a:r>
            <a:r>
              <a:rPr lang="en-US" sz="3200" b="1" dirty="0">
                <a:solidFill>
                  <a:schemeClr val="accent6">
                    <a:lumMod val="50000"/>
                  </a:schemeClr>
                </a:solidFill>
                <a:latin typeface="Avenir Next" charset="0"/>
                <a:ea typeface="Avenir Next" charset="0"/>
                <a:cs typeface="Avenir Next" charset="0"/>
              </a:rPr>
              <a:t>WOMAN OF BLESSING</a:t>
            </a:r>
            <a:endParaRPr lang="en-US" sz="3200"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5835700" y="2479842"/>
            <a:ext cx="5922547" cy="3006557"/>
          </a:xfrm>
        </p:spPr>
        <p:txBody>
          <a:bodyPr>
            <a:normAutofit/>
          </a:bodyPr>
          <a:lstStyle/>
          <a:p>
            <a:pPr marL="0" indent="0" algn="ctr">
              <a:lnSpc>
                <a:spcPct val="100000"/>
              </a:lnSpc>
              <a:buNone/>
            </a:pPr>
            <a:r>
              <a:rPr lang="en-US" sz="2400" dirty="0"/>
              <a:t>According to Luke, an “angel went to her and said, ‘</a:t>
            </a:r>
            <a:r>
              <a:rPr lang="en-US" sz="2400" b="1" i="1" dirty="0"/>
              <a:t>Greetings, you who are highly favored! The Lord is with you.’ </a:t>
            </a:r>
            <a:r>
              <a:rPr lang="en-US" sz="2400" dirty="0"/>
              <a:t>Mary was greatly troubled at his words and wondered what kind of greeting this might be.”</a:t>
            </a:r>
          </a:p>
          <a:p>
            <a:pPr marL="0" indent="0" algn="ctr">
              <a:lnSpc>
                <a:spcPct val="100000"/>
              </a:lnSpc>
              <a:buNone/>
            </a:pPr>
            <a:r>
              <a:rPr lang="en-US" sz="2400" dirty="0"/>
              <a:t> (Luke 1:28, 29, NIV) </a:t>
            </a:r>
          </a:p>
          <a:p>
            <a:pPr marL="0" indent="0" algn="ctr">
              <a:lnSpc>
                <a:spcPct val="100000"/>
              </a:lnSpc>
              <a:buNone/>
            </a:pPr>
            <a:endParaRPr lang="en-US" sz="2400" dirty="0"/>
          </a:p>
        </p:txBody>
      </p:sp>
      <p:pic>
        <p:nvPicPr>
          <p:cNvPr id="4" name="Picture 4" descr="mulheres_08"/>
          <p:cNvPicPr>
            <a:picLocks noChangeAspect="1" noChangeArrowheads="1"/>
          </p:cNvPicPr>
          <p:nvPr/>
        </p:nvPicPr>
        <p:blipFill rotWithShape="1">
          <a:blip r:embed="rId3">
            <a:extLst>
              <a:ext uri="{28A0092B-C50C-407E-A947-70E740481C1C}">
                <a14:useLocalDpi xmlns:a14="http://schemas.microsoft.com/office/drawing/2010/main" val="0"/>
              </a:ext>
            </a:extLst>
          </a:blip>
          <a:srcRect r="44125"/>
          <a:stretch/>
        </p:blipFill>
        <p:spPr bwMode="auto">
          <a:xfrm>
            <a:off x="0" y="0"/>
            <a:ext cx="51092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9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93785" y="9372"/>
            <a:ext cx="12285785" cy="7238065"/>
          </a:xfrm>
          <a:prstGeom prst="rect">
            <a:avLst/>
          </a:prstGeom>
        </p:spPr>
      </p:pic>
      <p:sp>
        <p:nvSpPr>
          <p:cNvPr id="3" name="Content Placeholder 2"/>
          <p:cNvSpPr>
            <a:spLocks noGrp="1"/>
          </p:cNvSpPr>
          <p:nvPr>
            <p:ph idx="1"/>
          </p:nvPr>
        </p:nvSpPr>
        <p:spPr>
          <a:xfrm>
            <a:off x="2619943" y="2902254"/>
            <a:ext cx="9016533" cy="2023704"/>
          </a:xfrm>
        </p:spPr>
        <p:txBody>
          <a:bodyPr>
            <a:normAutofit/>
          </a:bodyPr>
          <a:lstStyle/>
          <a:p>
            <a:pPr marL="0" indent="0" algn="ctr">
              <a:lnSpc>
                <a:spcPct val="100000"/>
              </a:lnSpc>
              <a:buNone/>
            </a:pPr>
            <a:r>
              <a:rPr lang="en-US" sz="3200" dirty="0">
                <a:latin typeface="Avenir Next" charset="0"/>
                <a:ea typeface="Avenir Next" charset="0"/>
                <a:cs typeface="Avenir Next" charset="0"/>
              </a:rPr>
              <a:t>“THE LORD IS WITH YOU; </a:t>
            </a:r>
            <a:r>
              <a:rPr lang="en-US" sz="3200" b="1" i="1" dirty="0">
                <a:latin typeface="Avenir Next" charset="0"/>
                <a:ea typeface="Avenir Next" charset="0"/>
                <a:cs typeface="Avenir Next" charset="0"/>
              </a:rPr>
              <a:t>BLESSED</a:t>
            </a:r>
            <a:r>
              <a:rPr lang="en-US" sz="3200" b="1" dirty="0">
                <a:latin typeface="Avenir Next" charset="0"/>
                <a:ea typeface="Avenir Next" charset="0"/>
                <a:cs typeface="Avenir Next" charset="0"/>
              </a:rPr>
              <a:t> ARE YOU </a:t>
            </a:r>
            <a:r>
              <a:rPr lang="en-US" sz="3200" dirty="0">
                <a:latin typeface="Avenir Next" charset="0"/>
                <a:ea typeface="Avenir Next" charset="0"/>
                <a:cs typeface="Avenir Next" charset="0"/>
              </a:rPr>
              <a:t>AMONG ALL WOMEN” </a:t>
            </a:r>
          </a:p>
          <a:p>
            <a:pPr marL="0" indent="0" algn="ctr">
              <a:lnSpc>
                <a:spcPct val="100000"/>
              </a:lnSpc>
              <a:buNone/>
            </a:pPr>
            <a:r>
              <a:rPr lang="en-US" sz="2000" dirty="0">
                <a:latin typeface="Avenir Next" charset="0"/>
                <a:ea typeface="Avenir Next" charset="0"/>
                <a:cs typeface="Avenir Next" charset="0"/>
              </a:rPr>
              <a:t>(Luke 1:28, NKJV, ITALICS SUPPLIED). </a:t>
            </a:r>
            <a:endParaRPr lang="en-US" sz="3200" dirty="0">
              <a:latin typeface="Avenir Next" charset="0"/>
              <a:ea typeface="Avenir Next" charset="0"/>
              <a:cs typeface="Avenir Next" charset="0"/>
            </a:endParaRPr>
          </a:p>
        </p:txBody>
      </p:sp>
    </p:spTree>
    <p:extLst>
      <p:ext uri="{BB962C8B-B14F-4D97-AF65-F5344CB8AC3E}">
        <p14:creationId xmlns:p14="http://schemas.microsoft.com/office/powerpoint/2010/main" val="101113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0" y="0"/>
            <a:ext cx="12285785" cy="7238065"/>
          </a:xfrm>
          <a:prstGeom prst="rect">
            <a:avLst/>
          </a:prstGeom>
        </p:spPr>
      </p:pic>
      <p:sp>
        <p:nvSpPr>
          <p:cNvPr id="3" name="Content Placeholder 2"/>
          <p:cNvSpPr>
            <a:spLocks noGrp="1"/>
          </p:cNvSpPr>
          <p:nvPr>
            <p:ph idx="1"/>
          </p:nvPr>
        </p:nvSpPr>
        <p:spPr>
          <a:xfrm>
            <a:off x="2949676" y="1766634"/>
            <a:ext cx="8404123" cy="4351338"/>
          </a:xfrm>
        </p:spPr>
        <p:txBody>
          <a:bodyPr/>
          <a:lstStyle/>
          <a:p>
            <a:r>
              <a:rPr lang="en-US" dirty="0"/>
              <a:t>Mary had to </a:t>
            </a:r>
            <a:r>
              <a:rPr lang="en-US" b="1" dirty="0">
                <a:solidFill>
                  <a:schemeClr val="accent6">
                    <a:lumMod val="50000"/>
                  </a:schemeClr>
                </a:solidFill>
              </a:rPr>
              <a:t>“unlearn” </a:t>
            </a:r>
            <a:r>
              <a:rPr lang="en-US" dirty="0"/>
              <a:t>life as she had known it—sort of like Marina Chapman had had to do. </a:t>
            </a:r>
          </a:p>
          <a:p>
            <a:r>
              <a:rPr lang="en-US" dirty="0"/>
              <a:t>Now Mary had </a:t>
            </a:r>
            <a:r>
              <a:rPr lang="en-US" b="1" dirty="0">
                <a:solidFill>
                  <a:schemeClr val="accent6">
                    <a:lumMod val="50000"/>
                  </a:schemeClr>
                </a:solidFill>
              </a:rPr>
              <a:t>to exercise more faith than ever before</a:t>
            </a:r>
            <a:r>
              <a:rPr lang="en-US" dirty="0"/>
              <a:t> so that she could learn what it would mean to be the mother of God on earth. </a:t>
            </a:r>
          </a:p>
          <a:p>
            <a:r>
              <a:rPr lang="en-US" b="1" dirty="0">
                <a:solidFill>
                  <a:schemeClr val="accent6">
                    <a:lumMod val="50000"/>
                  </a:schemeClr>
                </a:solidFill>
              </a:rPr>
              <a:t>She knew she would face great difficulties.</a:t>
            </a:r>
            <a:r>
              <a:rPr lang="en-US" dirty="0"/>
              <a:t> But did she know if she followed God’s leading, He would use this unexpected blessing in her life to bless countless others? </a:t>
            </a:r>
          </a:p>
          <a:p>
            <a:endParaRPr lang="en-US" dirty="0"/>
          </a:p>
        </p:txBody>
      </p:sp>
    </p:spTree>
    <p:extLst>
      <p:ext uri="{BB962C8B-B14F-4D97-AF65-F5344CB8AC3E}">
        <p14:creationId xmlns:p14="http://schemas.microsoft.com/office/powerpoint/2010/main" val="154418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83583"/>
          </a:xfrm>
          <a:prstGeom prst="rect">
            <a:avLst/>
          </a:prstGeom>
        </p:spPr>
      </p:pic>
      <p:sp>
        <p:nvSpPr>
          <p:cNvPr id="2" name="Title 1"/>
          <p:cNvSpPr>
            <a:spLocks noGrp="1"/>
          </p:cNvSpPr>
          <p:nvPr>
            <p:ph type="title"/>
          </p:nvPr>
        </p:nvSpPr>
        <p:spPr>
          <a:xfrm>
            <a:off x="941439" y="940306"/>
            <a:ext cx="9765891" cy="1325563"/>
          </a:xfrm>
        </p:spPr>
        <p:txBody>
          <a:bodyPr>
            <a:normAutofit/>
          </a:bodyPr>
          <a:lstStyle/>
          <a:p>
            <a:pPr algn="ctr"/>
            <a:r>
              <a:rPr lang="en-US" sz="4000" b="1" dirty="0">
                <a:solidFill>
                  <a:schemeClr val="accent6">
                    <a:lumMod val="50000"/>
                  </a:schemeClr>
                </a:solidFill>
                <a:latin typeface="Avenir Next" charset="0"/>
                <a:ea typeface="Avenir Next" charset="0"/>
                <a:cs typeface="Avenir Next" charset="0"/>
              </a:rPr>
              <a:t>MARY’S LEGACY TO US</a:t>
            </a:r>
            <a:endParaRPr lang="en-US" sz="4000"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1723100" y="3005496"/>
            <a:ext cx="8187813" cy="2215433"/>
          </a:xfrm>
        </p:spPr>
        <p:txBody>
          <a:bodyPr/>
          <a:lstStyle/>
          <a:p>
            <a:pPr marL="0" indent="0" algn="ctr">
              <a:lnSpc>
                <a:spcPct val="100000"/>
              </a:lnSpc>
              <a:buNone/>
            </a:pPr>
            <a:r>
              <a:rPr lang="en-US" dirty="0"/>
              <a:t>As we see in the experience of Mary, God will definitely use His blessings in our lives to bless others, even when we can’t clearly see how He is doing so. </a:t>
            </a:r>
          </a:p>
        </p:txBody>
      </p:sp>
    </p:spTree>
    <p:extLst>
      <p:ext uri="{BB962C8B-B14F-4D97-AF65-F5344CB8AC3E}">
        <p14:creationId xmlns:p14="http://schemas.microsoft.com/office/powerpoint/2010/main" val="35175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6" b="10485"/>
          <a:stretch/>
        </p:blipFill>
        <p:spPr>
          <a:xfrm>
            <a:off x="-93785" y="0"/>
            <a:ext cx="12285785" cy="7238065"/>
          </a:xfrm>
          <a:prstGeom prst="rect">
            <a:avLst/>
          </a:prstGeom>
        </p:spPr>
      </p:pic>
      <p:sp>
        <p:nvSpPr>
          <p:cNvPr id="2" name="Title 1"/>
          <p:cNvSpPr>
            <a:spLocks noGrp="1"/>
          </p:cNvSpPr>
          <p:nvPr>
            <p:ph type="title"/>
          </p:nvPr>
        </p:nvSpPr>
        <p:spPr>
          <a:xfrm>
            <a:off x="2403997" y="1087790"/>
            <a:ext cx="9522538" cy="1325563"/>
          </a:xfrm>
        </p:spPr>
        <p:txBody>
          <a:bodyPr>
            <a:normAutofit/>
          </a:bodyPr>
          <a:lstStyle/>
          <a:p>
            <a:pPr algn="ctr"/>
            <a:r>
              <a:rPr lang="en-US" sz="3600" dirty="0">
                <a:solidFill>
                  <a:schemeClr val="accent6">
                    <a:lumMod val="50000"/>
                  </a:schemeClr>
                </a:solidFill>
                <a:latin typeface="Avenir Next" charset="0"/>
                <a:ea typeface="Avenir Next" charset="0"/>
                <a:cs typeface="Avenir Next" charset="0"/>
              </a:rPr>
              <a:t>OLD TESTAMENT </a:t>
            </a:r>
            <a:r>
              <a:rPr lang="en-US" sz="3600" b="1" dirty="0">
                <a:solidFill>
                  <a:schemeClr val="accent6">
                    <a:lumMod val="50000"/>
                  </a:schemeClr>
                </a:solidFill>
                <a:latin typeface="Avenir Next" charset="0"/>
                <a:ea typeface="Avenir Next" charset="0"/>
                <a:cs typeface="Avenir Next" charset="0"/>
              </a:rPr>
              <a:t>WOMAN OF BLESSING</a:t>
            </a:r>
          </a:p>
        </p:txBody>
      </p:sp>
      <p:sp>
        <p:nvSpPr>
          <p:cNvPr id="3" name="Content Placeholder 2"/>
          <p:cNvSpPr>
            <a:spLocks noGrp="1"/>
          </p:cNvSpPr>
          <p:nvPr>
            <p:ph idx="1"/>
          </p:nvPr>
        </p:nvSpPr>
        <p:spPr>
          <a:xfrm>
            <a:off x="2743200" y="2282825"/>
            <a:ext cx="8610600" cy="4351338"/>
          </a:xfrm>
        </p:spPr>
        <p:txBody>
          <a:bodyPr/>
          <a:lstStyle/>
          <a:p>
            <a:pPr marL="0" indent="0" algn="ctr">
              <a:lnSpc>
                <a:spcPct val="100000"/>
              </a:lnSpc>
              <a:buNone/>
            </a:pPr>
            <a:endParaRPr lang="en-US" dirty="0"/>
          </a:p>
          <a:p>
            <a:pPr marL="0" indent="0" algn="ctr">
              <a:lnSpc>
                <a:spcPct val="100000"/>
              </a:lnSpc>
              <a:buNone/>
            </a:pPr>
            <a:r>
              <a:rPr lang="en-US" dirty="0"/>
              <a:t>The </a:t>
            </a:r>
            <a:r>
              <a:rPr lang="en-US" dirty="0" err="1"/>
              <a:t>Shunammite</a:t>
            </a:r>
            <a:r>
              <a:rPr lang="en-US" dirty="0"/>
              <a:t> had a spirit of selfless service, as shown through her hospitality to the prophet (2 Kings 4:9, 10).</a:t>
            </a:r>
          </a:p>
          <a:p>
            <a:pPr marL="0" indent="0" algn="ctr">
              <a:lnSpc>
                <a:spcPct val="100000"/>
              </a:lnSpc>
              <a:buNone/>
            </a:pPr>
            <a:r>
              <a:rPr lang="en-US" dirty="0"/>
              <a:t>So here’s a question for each one of us. </a:t>
            </a:r>
            <a:r>
              <a:rPr lang="en-US" b="1" dirty="0">
                <a:solidFill>
                  <a:schemeClr val="accent6">
                    <a:lumMod val="50000"/>
                  </a:schemeClr>
                </a:solidFill>
              </a:rPr>
              <a:t>What act of selfless service—simply because we love God—are we willing to do for Him? </a:t>
            </a:r>
            <a:r>
              <a:rPr lang="en-US" dirty="0"/>
              <a:t>These selfless acts may never be listed on the church report list, but they are written on God’s great scroll in heaven. </a:t>
            </a:r>
          </a:p>
        </p:txBody>
      </p:sp>
    </p:spTree>
    <p:extLst>
      <p:ext uri="{BB962C8B-B14F-4D97-AF65-F5344CB8AC3E}">
        <p14:creationId xmlns:p14="http://schemas.microsoft.com/office/powerpoint/2010/main" val="83696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83583"/>
          </a:xfrm>
          <a:prstGeom prst="rect">
            <a:avLst/>
          </a:prstGeom>
        </p:spPr>
      </p:pic>
      <p:sp>
        <p:nvSpPr>
          <p:cNvPr id="2" name="Title 1"/>
          <p:cNvSpPr>
            <a:spLocks noGrp="1"/>
          </p:cNvSpPr>
          <p:nvPr>
            <p:ph type="title"/>
          </p:nvPr>
        </p:nvSpPr>
        <p:spPr>
          <a:xfrm>
            <a:off x="779208" y="940313"/>
            <a:ext cx="10515600" cy="1325563"/>
          </a:xfrm>
        </p:spPr>
        <p:txBody>
          <a:bodyPr>
            <a:normAutofit/>
          </a:bodyPr>
          <a:lstStyle/>
          <a:p>
            <a:pPr algn="ctr"/>
            <a:r>
              <a:rPr lang="en-US" sz="3600" b="1" dirty="0">
                <a:solidFill>
                  <a:schemeClr val="accent6">
                    <a:lumMod val="50000"/>
                  </a:schemeClr>
                </a:solidFill>
                <a:latin typeface="Avenir Next" charset="0"/>
                <a:ea typeface="Avenir Next" charset="0"/>
                <a:cs typeface="Avenir Next" charset="0"/>
              </a:rPr>
              <a:t>THE SHUNAMMITE’S LEGACY TO US</a:t>
            </a:r>
            <a:r>
              <a:rPr lang="en-US" sz="3600" dirty="0">
                <a:solidFill>
                  <a:schemeClr val="accent6">
                    <a:lumMod val="50000"/>
                  </a:schemeClr>
                </a:solidFill>
                <a:latin typeface="Avenir Next" charset="0"/>
                <a:ea typeface="Avenir Next" charset="0"/>
                <a:cs typeface="Avenir Next" charset="0"/>
              </a:rPr>
              <a:t> </a:t>
            </a:r>
          </a:p>
        </p:txBody>
      </p:sp>
      <p:sp>
        <p:nvSpPr>
          <p:cNvPr id="3" name="Content Placeholder 2"/>
          <p:cNvSpPr>
            <a:spLocks noGrp="1"/>
          </p:cNvSpPr>
          <p:nvPr>
            <p:ph idx="1"/>
          </p:nvPr>
        </p:nvSpPr>
        <p:spPr>
          <a:xfrm>
            <a:off x="838200" y="3256218"/>
            <a:ext cx="10515600" cy="2215433"/>
          </a:xfrm>
        </p:spPr>
        <p:txBody>
          <a:bodyPr/>
          <a:lstStyle/>
          <a:p>
            <a:pPr marL="0" indent="0" algn="ctr">
              <a:lnSpc>
                <a:spcPct val="100000"/>
              </a:lnSpc>
              <a:buNone/>
            </a:pPr>
            <a:r>
              <a:rPr lang="en-US" dirty="0">
                <a:latin typeface="Avenir Next" charset="0"/>
                <a:ea typeface="Avenir Next" charset="0"/>
                <a:cs typeface="Avenir Next" charset="0"/>
              </a:rPr>
              <a:t>AS WITH MARY, THE EARTHLY MOTHER OF JESUS, THE SHUNAMMITE WOMAN ALSO LEAVES US A LEGACY.</a:t>
            </a:r>
          </a:p>
          <a:p>
            <a:pPr marL="0" indent="0" algn="ctr">
              <a:lnSpc>
                <a:spcPct val="100000"/>
              </a:lnSpc>
              <a:buNone/>
            </a:pPr>
            <a:endParaRPr lang="en-US" dirty="0">
              <a:latin typeface="Avenir Next" charset="0"/>
              <a:ea typeface="Avenir Next" charset="0"/>
              <a:cs typeface="Avenir Next" charset="0"/>
            </a:endParaRPr>
          </a:p>
        </p:txBody>
      </p:sp>
    </p:spTree>
    <p:extLst>
      <p:ext uri="{BB962C8B-B14F-4D97-AF65-F5344CB8AC3E}">
        <p14:creationId xmlns:p14="http://schemas.microsoft.com/office/powerpoint/2010/main" val="34967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336756" y="1427005"/>
            <a:ext cx="10515600" cy="1325563"/>
          </a:xfrm>
        </p:spPr>
        <p:txBody>
          <a:bodyPr>
            <a:normAutofit/>
          </a:bodyPr>
          <a:lstStyle/>
          <a:p>
            <a:r>
              <a:rPr lang="en-US" sz="4000" b="1" dirty="0">
                <a:solidFill>
                  <a:schemeClr val="bg1"/>
                </a:solidFill>
                <a:latin typeface="Avenir Next" charset="0"/>
                <a:ea typeface="Avenir Next" charset="0"/>
                <a:cs typeface="Avenir Next" charset="0"/>
              </a:rPr>
              <a:t>1. HOSPITALITY</a:t>
            </a:r>
          </a:p>
        </p:txBody>
      </p:sp>
      <p:sp>
        <p:nvSpPr>
          <p:cNvPr id="3" name="Content Placeholder 2"/>
          <p:cNvSpPr>
            <a:spLocks noGrp="1"/>
          </p:cNvSpPr>
          <p:nvPr>
            <p:ph idx="1"/>
          </p:nvPr>
        </p:nvSpPr>
        <p:spPr>
          <a:xfrm>
            <a:off x="690718" y="3344707"/>
            <a:ext cx="10515600" cy="2687383"/>
          </a:xfrm>
        </p:spPr>
        <p:txBody>
          <a:bodyPr/>
          <a:lstStyle/>
          <a:p>
            <a:pPr marL="0" indent="0" algn="ctr">
              <a:lnSpc>
                <a:spcPct val="100000"/>
              </a:lnSpc>
              <a:buNone/>
            </a:pPr>
            <a:r>
              <a:rPr lang="en-US" dirty="0"/>
              <a:t>“Elisha often came to this retreat. </a:t>
            </a:r>
            <a:r>
              <a:rPr lang="en-US" b="1" dirty="0"/>
              <a:t>God took notice of the woman’s kindness.</a:t>
            </a:r>
            <a:r>
              <a:rPr lang="en-US" dirty="0"/>
              <a:t> She had been childless, and now the Lord rewarded her hospitality by the gift of a son.”</a:t>
            </a:r>
          </a:p>
          <a:p>
            <a:pPr marL="0" indent="0" algn="ctr">
              <a:lnSpc>
                <a:spcPct val="100000"/>
              </a:lnSpc>
              <a:buNone/>
            </a:pPr>
            <a:endParaRPr lang="en-US" dirty="0"/>
          </a:p>
          <a:p>
            <a:pPr marL="0" indent="0" algn="ctr">
              <a:lnSpc>
                <a:spcPct val="100000"/>
              </a:lnSpc>
              <a:buNone/>
            </a:pPr>
            <a:r>
              <a:rPr lang="en-US" sz="2400" dirty="0"/>
              <a:t>(Ellen G. White, </a:t>
            </a:r>
            <a:r>
              <a:rPr lang="tr-TR" sz="2400" i="1" dirty="0" err="1"/>
              <a:t>Prophets</a:t>
            </a:r>
            <a:r>
              <a:rPr lang="tr-TR" sz="2400" i="1" dirty="0"/>
              <a:t> </a:t>
            </a:r>
            <a:r>
              <a:rPr lang="tr-TR" sz="2400" i="1" dirty="0" err="1"/>
              <a:t>and</a:t>
            </a:r>
            <a:r>
              <a:rPr lang="tr-TR" sz="2400" i="1" dirty="0"/>
              <a:t> Kings</a:t>
            </a:r>
            <a:r>
              <a:rPr lang="tr-TR" sz="2400" dirty="0"/>
              <a:t>, </a:t>
            </a:r>
            <a:r>
              <a:rPr lang="en-US" sz="2400" dirty="0"/>
              <a:t> p. </a:t>
            </a:r>
            <a:r>
              <a:rPr lang="tr-TR" sz="2400" dirty="0"/>
              <a:t>237</a:t>
            </a:r>
            <a:r>
              <a:rPr lang="en-US" sz="2400" dirty="0"/>
              <a:t>)</a:t>
            </a:r>
          </a:p>
        </p:txBody>
      </p:sp>
    </p:spTree>
    <p:extLst>
      <p:ext uri="{BB962C8B-B14F-4D97-AF65-F5344CB8AC3E}">
        <p14:creationId xmlns:p14="http://schemas.microsoft.com/office/powerpoint/2010/main" val="1531812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8632</TotalTime>
  <Words>2978</Words>
  <Application>Microsoft Macintosh PowerPoint</Application>
  <PresentationFormat>Widescreen</PresentationFormat>
  <Paragraphs>140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Avenir Next</vt:lpstr>
      <vt:lpstr>Calibri</vt:lpstr>
      <vt:lpstr>Calibri Light</vt:lpstr>
      <vt:lpstr>Office Theme</vt:lpstr>
      <vt:lpstr>BLESSED TO BE A BLESSING BY DINORAH RIVERA</vt:lpstr>
      <vt:lpstr>PowerPoint Presentation</vt:lpstr>
      <vt:lpstr>NEW TESTAMENT WOMAN OF BLESSING</vt:lpstr>
      <vt:lpstr>PowerPoint Presentation</vt:lpstr>
      <vt:lpstr>PowerPoint Presentation</vt:lpstr>
      <vt:lpstr>MARY’S LEGACY TO US</vt:lpstr>
      <vt:lpstr>OLD TESTAMENT WOMAN OF BLESSING</vt:lpstr>
      <vt:lpstr>THE SHUNAMMITE’S LEGACY TO US </vt:lpstr>
      <vt:lpstr>1. HOSPITALITY</vt:lpstr>
      <vt:lpstr>2. CONTENTMENT </vt:lpstr>
      <vt:lpstr>PowerPoint Presentation</vt:lpstr>
      <vt:lpstr>3. PEACE AND TRUST</vt:lpstr>
      <vt:lpstr>4. PERSEVERANCE </vt:lpstr>
      <vt:lpstr>PowerPoint Presentation</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BLESSED TO BLESS BY DINORAH RIVERA</dc:title>
  <dc:creator>Arrais, Raquel</dc:creator>
  <cp:lastModifiedBy>Timon, Rebecca</cp:lastModifiedBy>
  <cp:revision>29</cp:revision>
  <dcterms:created xsi:type="dcterms:W3CDTF">2018-01-10T20:16:14Z</dcterms:created>
  <dcterms:modified xsi:type="dcterms:W3CDTF">2018-01-30T22:30:34Z</dcterms:modified>
</cp:coreProperties>
</file>