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302" r:id="rId2"/>
    <p:sldId id="307" r:id="rId3"/>
    <p:sldId id="310" r:id="rId4"/>
    <p:sldId id="303" r:id="rId5"/>
    <p:sldId id="308" r:id="rId6"/>
    <p:sldId id="315" r:id="rId7"/>
    <p:sldId id="312" r:id="rId8"/>
    <p:sldId id="313" r:id="rId9"/>
    <p:sldId id="314" r:id="rId10"/>
    <p:sldId id="311" r:id="rId11"/>
    <p:sldId id="304" r:id="rId12"/>
    <p:sldId id="309" r:id="rId13"/>
    <p:sldId id="319" r:id="rId14"/>
    <p:sldId id="321" r:id="rId15"/>
    <p:sldId id="320" r:id="rId16"/>
    <p:sldId id="306" r:id="rId17"/>
    <p:sldId id="317" r:id="rId18"/>
    <p:sldId id="318" r:id="rId19"/>
    <p:sldId id="31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55286-0366-FC45-BE20-69D64186EA40}" type="datetimeFigureOut">
              <a:rPr lang="fr-FR" smtClean="0"/>
              <a:t>04/09/2024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3BFA6-D6B6-984D-9B2B-C441CB58799A}" type="slidenum">
              <a:rPr lang="fr-FR" smtClean="0"/>
              <a:t>‹N°›</a:t>
            </a:fld>
            <a:endParaRPr lang="fr-FR"/>
          </a:p>
        </p:txBody>
      </p:sp>
    </p:spTree>
    <p:extLst>
      <p:ext uri="{BB962C8B-B14F-4D97-AF65-F5344CB8AC3E}">
        <p14:creationId xmlns:p14="http://schemas.microsoft.com/office/powerpoint/2010/main" val="71070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avez-vous déjà vu le directeur d’une banque courir pour grimper sur un mur afin de mieux voir une course cycliste ? Rien qu’à y penser, cela vous fait sourire, n’est-ce pas, surtout si vous connaissez bien le personnage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C’est à peu près ce qui s’est passé un matin, dans la ville de Jéricho, à l’époque où Jésus séjournait parmi les hommes.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vous voulez vous retrouver dans le royaume de Dieu, écoutez attentivement ce qui va suivre. Si vous faites partie de ceux qui attendent le retour du Christ, retenez bien le titre de la conférence : accepter Jésus chez soi ! Je suis heureux de me retrouver ici ce soir, pour vous partager la Bonne Nouvelle en Jésus. Avant d’aller plus loin, prions ensemble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prière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2</a:t>
            </a:fld>
            <a:endParaRPr lang="fr-FR"/>
          </a:p>
        </p:txBody>
      </p:sp>
    </p:spTree>
    <p:extLst>
      <p:ext uri="{BB962C8B-B14F-4D97-AF65-F5344CB8AC3E}">
        <p14:creationId xmlns:p14="http://schemas.microsoft.com/office/powerpoint/2010/main" val="3148462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RE" b="0" i="0" dirty="0">
                <a:solidFill>
                  <a:srgbClr val="333333"/>
                </a:solidFill>
                <a:effectLst/>
                <a:latin typeface="Roboto" panose="020F0502020204030204" pitchFamily="34" charset="0"/>
              </a:rPr>
              <a:t>À Jéricho, à environ 10 km au nord de la mer Morte, sur les terres de l'Autorité palestinienne en Cisjordanie, pour voir cet arbre ancestral.</a:t>
            </a:r>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17</a:t>
            </a:fld>
            <a:endParaRPr lang="fr-FR"/>
          </a:p>
        </p:txBody>
      </p:sp>
    </p:spTree>
    <p:extLst>
      <p:ext uri="{BB962C8B-B14F-4D97-AF65-F5344CB8AC3E}">
        <p14:creationId xmlns:p14="http://schemas.microsoft.com/office/powerpoint/2010/main" val="419255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y a un parc biblique en Israël. On l’appelle ainsi car le but était d’y planter tous les arbres et buissons mentionnés dans la Bible, parmi le sycomore cité depuis l’Ancien Testament (</a:t>
            </a:r>
            <a:r>
              <a:rPr lang="fr-RE" b="0" i="0" dirty="0">
                <a:solidFill>
                  <a:srgbClr val="363636"/>
                </a:solidFill>
                <a:effectLst/>
                <a:latin typeface="lato" panose="020F0502020204030203" pitchFamily="34" charset="0"/>
              </a:rPr>
              <a:t>1 R, 10, 27; </a:t>
            </a:r>
            <a:r>
              <a:rPr lang="fr-RE" b="0" i="0" dirty="0">
                <a:solidFill>
                  <a:srgbClr val="363636"/>
                </a:solidFill>
                <a:effectLst/>
                <a:latin typeface="lato" panose="020F0502020204030204" pitchFamily="34" charset="0"/>
              </a:rPr>
              <a:t>1 Chr 27, 28; </a:t>
            </a:r>
            <a:r>
              <a:rPr lang="fr-RE" b="0" i="0" dirty="0">
                <a:solidFill>
                  <a:srgbClr val="363636"/>
                </a:solidFill>
                <a:effectLst/>
                <a:latin typeface="lato" panose="020F0502020204030203" pitchFamily="34" charset="0"/>
              </a:rPr>
              <a:t>Es 9, 9 et Lc 17.6</a:t>
            </a:r>
            <a:r>
              <a:rPr lang="fr-RE" b="0" i="0" dirty="0">
                <a:solidFill>
                  <a:srgbClr val="363636"/>
                </a:solidFill>
                <a:effectLst/>
                <a:latin typeface="lato" panose="020F0502020204030204" pitchFamily="34" charset="0"/>
              </a:rPr>
              <a:t>); </a:t>
            </a:r>
            <a:r>
              <a:rPr lang="fr-FR" dirty="0"/>
              <a:t>et au bas d’un sycomore, il y a une inscription : « L’arbre de la réhabilitation »…</a:t>
            </a:r>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18</a:t>
            </a:fld>
            <a:endParaRPr lang="fr-FR"/>
          </a:p>
        </p:txBody>
      </p:sp>
    </p:spTree>
    <p:extLst>
      <p:ext uri="{BB962C8B-B14F-4D97-AF65-F5344CB8AC3E}">
        <p14:creationId xmlns:p14="http://schemas.microsoft.com/office/powerpoint/2010/main" val="217069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Lever les yeux signifie que Jésus regarda Zachée. Lui qui voulait voir sans être vu. Il n’est pas démasqué mais il est regardé, et j’imagine que ce croisement de regards a dû bouleverser intérieurement cet homme. Je comprends également que les yeux ne sont pas faits pour voir seulement, mais aussi pour être vus. En regardant par-dessus l’épaule de quelqu’un dans la foule, croisez le regard de ce petit homme posté sur sa branche. Il n’est ni farouche ni timide ; donc il n’est pas gêné ou apeuré. Il est Zachée, homme pragmatique, ayant usé de sons sens pratique et il a trouvé refuge là. Mais son itinéraire ne s’arrêtait pas sur cette branche. Jésus s‘invite chez lui, car Jésus est certainement en train de l’inviter à emprunter le chemin du salut.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3</a:t>
            </a:fld>
            <a:endParaRPr lang="fr-FR"/>
          </a:p>
        </p:txBody>
      </p:sp>
    </p:spTree>
    <p:extLst>
      <p:ext uri="{BB962C8B-B14F-4D97-AF65-F5344CB8AC3E}">
        <p14:creationId xmlns:p14="http://schemas.microsoft.com/office/powerpoint/2010/main" val="326547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Lever les yeux signifie que Jésus regarda Zachée. Lui qui voulait voir sans être vu. Il n’est pas démasqué mais il est regardé, et j’imagine que ce croisement de regards a dû bouleverser intérieurement cet homme. Je comprends également que les yeux ne sont pas faits pour voir seulement, mais aussi pour être vus. En regardant par-dessus l’épaule de quelqu’un dans la foule, croisez le regard de ce petit homme posté sur sa branche. Il n’est ni farouche ni timide ; donc il n’est pas gêné ou apeuré. Il est Zachée, homme pragmatique, ayant usé de sons sens pratique et il a trouvé refuge là.</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4</a:t>
            </a:fld>
            <a:endParaRPr lang="fr-FR"/>
          </a:p>
        </p:txBody>
      </p:sp>
    </p:spTree>
    <p:extLst>
      <p:ext uri="{BB962C8B-B14F-4D97-AF65-F5344CB8AC3E}">
        <p14:creationId xmlns:p14="http://schemas.microsoft.com/office/powerpoint/2010/main" val="400766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l’invite à décider aussi rapidement qu’il a décidé auparavant de courir grimper dans ce sycomore. Sans doute, Jésus qui lit dans les cœurs et les pensées des humains, connaît la capacité de ce petit homme à prendre des grandes décisions en peu de temps. Il n’est pas un homme agité mais il est passé de la curiosité à la rencontre et de la rencontre, il se voit projeté dans une intimité et une proximité.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Visualisez la scène : Zachée courut pour grimper dans le sycomore ; il courut pour en descendre ; il courut pour aller chez lui…Un homme pressé ? Non, mais un homme ayant compris que quelque chose d’unique se passait dans sa vie et rien ne pouvait devenir prioritaire à cela.</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5</a:t>
            </a:fld>
            <a:endParaRPr lang="fr-FR"/>
          </a:p>
        </p:txBody>
      </p:sp>
    </p:spTree>
    <p:extLst>
      <p:ext uri="{BB962C8B-B14F-4D97-AF65-F5344CB8AC3E}">
        <p14:creationId xmlns:p14="http://schemas.microsoft.com/office/powerpoint/2010/main" val="147500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joyeux… quel changement. De la passivité à la gaieté ! Jésus sort Zachée de sa cachette et le met en lumière. C’est fort probablement ce qu’il veut faire pour chacun de nous ce soir. Allons-nous rester dans nos cachettes? Descendre ou ne pas descendre : telle est la question !</a:t>
            </a:r>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6</a:t>
            </a:fld>
            <a:endParaRPr lang="fr-FR"/>
          </a:p>
        </p:txBody>
      </p:sp>
    </p:spTree>
    <p:extLst>
      <p:ext uri="{BB962C8B-B14F-4D97-AF65-F5344CB8AC3E}">
        <p14:creationId xmlns:p14="http://schemas.microsoft.com/office/powerpoint/2010/main" val="293803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Visualisez la scène : Zachée courut pour grimper dans le sycomore ; il courut pour en descendre ; il courut pour aller chez lui…Un homme pressé ? Non, mais un homme ayant compris que quelque chose d’unique se passait dans sa vie et rien ne pouvait devenir prioritaire à cela.</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7</a:t>
            </a:fld>
            <a:endParaRPr lang="fr-FR"/>
          </a:p>
        </p:txBody>
      </p:sp>
    </p:spTree>
    <p:extLst>
      <p:ext uri="{BB962C8B-B14F-4D97-AF65-F5344CB8AC3E}">
        <p14:creationId xmlns:p14="http://schemas.microsoft.com/office/powerpoint/2010/main" val="387545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Il est possible que vous ayez dû grimper sur des branches symboliques, artificielles, pour vous mettre à l’abri, échapper au regard des autres ou encore vous y accrocher, car aucun secours ne venait jusqu’ici. Il est même possible que vous ayez saisi la première branche venue, pensant qu’elle représentait une solution, alors que c’était une branche pourrie…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vient à votre rencontre en cet instant même. Il veut vous sauver de vos cachettes, de vos alibis, vos recours artificielles, éphémères. Il veut vous inviter à prendre rapidement certaines décisions et à en mûrir d’autres, l’essentiel étant de comprendre qu’il vous invite à vous mettre en chemin avec lui.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8</a:t>
            </a:fld>
            <a:endParaRPr lang="fr-FR"/>
          </a:p>
        </p:txBody>
      </p:sp>
    </p:spTree>
    <p:extLst>
      <p:ext uri="{BB962C8B-B14F-4D97-AF65-F5344CB8AC3E}">
        <p14:creationId xmlns:p14="http://schemas.microsoft.com/office/powerpoint/2010/main" val="237939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Visualisez la scène : Zachée courut pour grimper dans le sycomore ; il courut pour en descendre ; il courut pour aller chez lui…Un homme pressé ? Non, mais un homme ayant compris que quelque chose d’unique se passait dans sa vie et rien ne pouvait devenir prioritaire à cela.</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9</a:t>
            </a:fld>
            <a:endParaRPr lang="fr-FR"/>
          </a:p>
        </p:txBody>
      </p:sp>
    </p:spTree>
    <p:extLst>
      <p:ext uri="{BB962C8B-B14F-4D97-AF65-F5344CB8AC3E}">
        <p14:creationId xmlns:p14="http://schemas.microsoft.com/office/powerpoint/2010/main" val="44682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lui demandant de descendre, Jésus ne le ridiculise pas. Il l’honore en l’appelant par son nom : Zachée ! Jésus ne l’embarrasse pas, devant la foule si souvent versatile et friande de situations cocasses, comme celle-ci, où un homme important de la ville est perché sur une branche en plein centre-ville ! Jésus ne donne pas le temps à la foule de réagir. Ce faisant, il protège Zachée une première fois, dans ce récit. Il l’arrache du regard méprisant des moqueurs et des bavardages inutiles, du qu’en dira-t-on qui fait grossir les nouvelles au fur et à mesure qu’elles avancent. Jésus est bon et il met cette fois-ci Zachée entre la foule et lui, tandis que quelques phrases plus haut, l’auteur nous disait que la foule était entre Zachée et Jésus.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10</a:t>
            </a:fld>
            <a:endParaRPr lang="fr-FR"/>
          </a:p>
        </p:txBody>
      </p:sp>
    </p:spTree>
    <p:extLst>
      <p:ext uri="{BB962C8B-B14F-4D97-AF65-F5344CB8AC3E}">
        <p14:creationId xmlns:p14="http://schemas.microsoft.com/office/powerpoint/2010/main" val="928262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9/4/2024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9/4/2024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48FD940-5954-1CBC-D35E-CE6A808821A5}"/>
              </a:ext>
            </a:extLst>
          </p:cNvPr>
          <p:cNvSpPr>
            <a:spLocks noGrp="1"/>
          </p:cNvSpPr>
          <p:nvPr>
            <p:ph type="ctrTitle"/>
          </p:nvPr>
        </p:nvSpPr>
        <p:spPr/>
        <p:txBody>
          <a:bodyPr/>
          <a:lstStyle/>
          <a:p>
            <a:pPr algn="ctr"/>
            <a:r>
              <a:rPr lang="fr-RE" sz="4800" b="1" kern="100" dirty="0">
                <a:solidFill>
                  <a:srgbClr val="00B0F0"/>
                </a:solidFill>
                <a:effectLst/>
                <a:latin typeface="Book Antiqua" panose="02040602050305030304" pitchFamily="18" charset="0"/>
                <a:ea typeface="Calibri" panose="020F0502020204030204" pitchFamily="34" charset="0"/>
                <a:cs typeface="Times New Roman" panose="02020603050405020304" pitchFamily="18" charset="0"/>
              </a:rPr>
              <a:t>Accepter Jésus chez soi</a:t>
            </a:r>
            <a:endParaRPr lang="fr-FR" dirty="0"/>
          </a:p>
        </p:txBody>
      </p:sp>
      <p:sp>
        <p:nvSpPr>
          <p:cNvPr id="3" name="Sous-titre 2">
            <a:extLst>
              <a:ext uri="{FF2B5EF4-FFF2-40B4-BE49-F238E27FC236}">
                <a16:creationId xmlns:a16="http://schemas.microsoft.com/office/drawing/2014/main" xmlns="" id="{C1961CC0-D8EC-0BA8-1702-96D212331A5B}"/>
              </a:ext>
            </a:extLst>
          </p:cNvPr>
          <p:cNvSpPr>
            <a:spLocks noGrp="1"/>
          </p:cNvSpPr>
          <p:nvPr>
            <p:ph type="subTitle" idx="1"/>
          </p:nvPr>
        </p:nvSpPr>
        <p:spPr/>
        <p:txBody>
          <a:bodyPr/>
          <a:lstStyle/>
          <a:p>
            <a:r>
              <a:rPr lang="fr-RE"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#10 </a:t>
            </a:r>
            <a:r>
              <a:rPr lang="fr-RE" b="1" i="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IMPACT IOUC–2025</a:t>
            </a:r>
            <a:endParaRPr lang="fr-FR" i="1" dirty="0"/>
          </a:p>
        </p:txBody>
      </p:sp>
    </p:spTree>
    <p:extLst>
      <p:ext uri="{BB962C8B-B14F-4D97-AF65-F5344CB8AC3E}">
        <p14:creationId xmlns:p14="http://schemas.microsoft.com/office/powerpoint/2010/main" val="227839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9FDDE6A-9C2B-FDD9-79BA-A90F11C4B28A}"/>
              </a:ext>
            </a:extLst>
          </p:cNvPr>
          <p:cNvSpPr>
            <a:spLocks noGrp="1"/>
          </p:cNvSpPr>
          <p:nvPr>
            <p:ph type="title"/>
          </p:nvPr>
        </p:nvSpPr>
        <p:spPr/>
        <p:txBody>
          <a:bodyPr/>
          <a:lstStyle/>
          <a:p>
            <a:r>
              <a:rPr lang="fr-FR" dirty="0">
                <a:solidFill>
                  <a:srgbClr val="FFFF00"/>
                </a:solidFill>
              </a:rPr>
              <a:t>Une question pour vous…</a:t>
            </a:r>
          </a:p>
        </p:txBody>
      </p:sp>
      <p:sp>
        <p:nvSpPr>
          <p:cNvPr id="3" name="Espace réservé du contenu 2">
            <a:extLst>
              <a:ext uri="{FF2B5EF4-FFF2-40B4-BE49-F238E27FC236}">
                <a16:creationId xmlns:a16="http://schemas.microsoft.com/office/drawing/2014/main" xmlns="" id="{5543B30D-5013-A596-F6E8-81DC02F09DC7}"/>
              </a:ext>
            </a:extLst>
          </p:cNvPr>
          <p:cNvSpPr>
            <a:spLocks noGrp="1"/>
          </p:cNvSpPr>
          <p:nvPr>
            <p:ph idx="1"/>
          </p:nvPr>
        </p:nvSpPr>
        <p:spPr>
          <a:xfrm>
            <a:off x="680321" y="2552773"/>
            <a:ext cx="11003679" cy="3695627"/>
          </a:xfrm>
        </p:spPr>
        <p:txBody>
          <a:bodyPr>
            <a:normAutofit/>
          </a:bodyPr>
          <a:lstStyle/>
          <a:p>
            <a:r>
              <a:rPr lang="fr-FR" sz="3200" dirty="0"/>
              <a:t>Si Jésus vient dans votre vie, ce soir, que lui répondrez-vous ? </a:t>
            </a:r>
          </a:p>
          <a:p>
            <a:r>
              <a:rPr lang="fr-FR" sz="3200" dirty="0">
                <a:solidFill>
                  <a:srgbClr val="FFFF00"/>
                </a:solidFill>
              </a:rPr>
              <a:t>Que souhaitez-vous dire ou offrir à Jésus ?</a:t>
            </a:r>
          </a:p>
          <a:p>
            <a:r>
              <a:rPr lang="fr-FR" sz="3200" dirty="0"/>
              <a:t>Quels sont les arbres artificiels de votre histoire personnelle ?</a:t>
            </a:r>
          </a:p>
          <a:p>
            <a:r>
              <a:rPr lang="fr-FR" sz="3200" dirty="0">
                <a:solidFill>
                  <a:srgbClr val="FFFF00"/>
                </a:solidFill>
              </a:rPr>
              <a:t>D’où devez-vous descendre/de quelle cachette sortir pour recevoir Jésus ?</a:t>
            </a:r>
          </a:p>
        </p:txBody>
      </p:sp>
    </p:spTree>
    <p:extLst>
      <p:ext uri="{BB962C8B-B14F-4D97-AF65-F5344CB8AC3E}">
        <p14:creationId xmlns:p14="http://schemas.microsoft.com/office/powerpoint/2010/main" val="225983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E262492-17C5-4680-4792-27898A830342}"/>
              </a:ext>
            </a:extLst>
          </p:cNvPr>
          <p:cNvSpPr txBox="1"/>
          <p:nvPr/>
        </p:nvSpPr>
        <p:spPr>
          <a:xfrm>
            <a:off x="1465942" y="2828835"/>
            <a:ext cx="8408761" cy="1200329"/>
          </a:xfrm>
          <a:prstGeom prst="rect">
            <a:avLst/>
          </a:prstGeom>
          <a:noFill/>
        </p:spPr>
        <p:txBody>
          <a:bodyPr wrap="square">
            <a:spAutoFit/>
          </a:bodyPr>
          <a:lstStyle/>
          <a:p>
            <a:pPr lvl="0" algn="ctr">
              <a:spcBef>
                <a:spcPts val="400"/>
              </a:spcBef>
              <a:spcAft>
                <a:spcPts val="400"/>
              </a:spcAft>
              <a:tabLst>
                <a:tab pos="457200" algn="l"/>
              </a:tabLst>
            </a:pPr>
            <a:r>
              <a:rPr lang="fr-FR" sz="36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Tous maugréaient et disaient : Il est allé loger chez un pécheur !</a:t>
            </a:r>
            <a:endParaRPr lang="fr-RE" sz="3600"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50" name="Picture 2" descr="Jésus guérit des aveugles et aide Zachée | Vie de Jésus">
            <a:extLst>
              <a:ext uri="{FF2B5EF4-FFF2-40B4-BE49-F238E27FC236}">
                <a16:creationId xmlns:a16="http://schemas.microsoft.com/office/drawing/2014/main" xmlns="" id="{9C07BDAF-5D40-6BEB-E114-C3177F1C8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341994"/>
            <a:ext cx="4038600" cy="231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79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6C7BE6D-9C9F-158B-5E00-2CE50893B7EA}"/>
              </a:ext>
            </a:extLst>
          </p:cNvPr>
          <p:cNvSpPr txBox="1"/>
          <p:nvPr/>
        </p:nvSpPr>
        <p:spPr>
          <a:xfrm>
            <a:off x="1289049" y="4635718"/>
            <a:ext cx="9222015" cy="1815882"/>
          </a:xfrm>
          <a:prstGeom prst="rect">
            <a:avLst/>
          </a:prstGeom>
          <a:noFill/>
        </p:spPr>
        <p:txBody>
          <a:bodyPr wrap="square">
            <a:spAutoFit/>
          </a:bodyPr>
          <a:lstStyle/>
          <a:p>
            <a:pPr algn="ctr"/>
            <a:r>
              <a:rPr lang="fr-RE" sz="2800" baseline="-25000" dirty="0">
                <a:effectLst/>
                <a:latin typeface="Arial" panose="020B0604020202020204" pitchFamily="34" charset="0"/>
              </a:rPr>
              <a:t>8</a:t>
            </a:r>
            <a:r>
              <a:rPr lang="fr-RE" sz="2800" b="0" i="0" dirty="0">
                <a:effectLst/>
                <a:latin typeface="Noto Sans" panose="020B0502040504020204" pitchFamily="34" charset="0"/>
              </a:rPr>
              <a:t>Mais Zachée, se tenant devant le Seigneur, lui dit: Voici, Seigneur, je donne aux pauvres la moitié de mes biens, et, si j’ai fait tort de quelque chose à quelqu’un, je lui rends le quadruple. </a:t>
            </a:r>
            <a:endParaRPr lang="fr-FR" sz="2800" dirty="0"/>
          </a:p>
        </p:txBody>
      </p:sp>
      <p:pic>
        <p:nvPicPr>
          <p:cNvPr id="1026" name="Picture 2" descr="Zachée : Merveille d'une rencontre avec le Christ - Un regard chrétien sur  l'actualité – La Croix International">
            <a:extLst>
              <a:ext uri="{FF2B5EF4-FFF2-40B4-BE49-F238E27FC236}">
                <a16:creationId xmlns:a16="http://schemas.microsoft.com/office/drawing/2014/main" xmlns="" id="{5BA44830-35C7-1E48-FDFA-4466AE210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057" y="406400"/>
            <a:ext cx="5979885" cy="377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4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28" name="Picture 4" descr="Jésus rencontre Jean et Jacques">
            <a:extLst>
              <a:ext uri="{FF2B5EF4-FFF2-40B4-BE49-F238E27FC236}">
                <a16:creationId xmlns:a16="http://schemas.microsoft.com/office/drawing/2014/main" xmlns="" id="{C4D6DAFD-EFC9-3A76-C439-874374D15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6469"/>
          <a:stretch/>
        </p:blipFill>
        <p:spPr bwMode="auto">
          <a:xfrm>
            <a:off x="6248400" y="0"/>
            <a:ext cx="5940423" cy="68072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CDC566E1-145C-0D54-5E35-31A3BE51BB66}"/>
              </a:ext>
            </a:extLst>
          </p:cNvPr>
          <p:cNvSpPr txBox="1"/>
          <p:nvPr/>
        </p:nvSpPr>
        <p:spPr>
          <a:xfrm>
            <a:off x="495300" y="776587"/>
            <a:ext cx="5321300" cy="575121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fr-FR" sz="4000" b="1" dirty="0">
                <a:solidFill>
                  <a:srgbClr val="FFFF00"/>
                </a:solidFill>
                <a:effectLst/>
                <a:latin typeface="Optima" panose="02000503060000020004" pitchFamily="2" charset="0"/>
              </a:rPr>
              <a:t> </a:t>
            </a:r>
            <a:r>
              <a:rPr lang="fr-FR" sz="4000" b="1" baseline="-25000" dirty="0">
                <a:solidFill>
                  <a:srgbClr val="FFFF00"/>
                </a:solidFill>
                <a:effectLst/>
                <a:latin typeface="Optima" panose="02000503060000020004" pitchFamily="2" charset="0"/>
              </a:rPr>
              <a:t>9</a:t>
            </a:r>
            <a:r>
              <a:rPr lang="fr-FR" sz="4000" b="1" dirty="0">
                <a:solidFill>
                  <a:srgbClr val="FFFF00"/>
                </a:solidFill>
                <a:effectLst/>
                <a:latin typeface="Optima" panose="02000503060000020004" pitchFamily="2" charset="0"/>
              </a:rPr>
              <a:t>Jésus lui dit: Le salut est entré aujourd’hui dans cette maison, parce que celui-ci est aussi un fils d’Abraham.</a:t>
            </a:r>
          </a:p>
          <a:p>
            <a:pPr indent="-228600" defTabSz="914400">
              <a:lnSpc>
                <a:spcPct val="90000"/>
              </a:lnSpc>
              <a:spcAft>
                <a:spcPts val="600"/>
              </a:spcAft>
              <a:buFont typeface="Arial" panose="020B0604020202020204" pitchFamily="34" charset="0"/>
              <a:buChar char="•"/>
            </a:pPr>
            <a:r>
              <a:rPr lang="fr-FR" sz="4000" b="1" baseline="-25000" dirty="0">
                <a:solidFill>
                  <a:srgbClr val="FFFF00"/>
                </a:solidFill>
                <a:effectLst/>
                <a:latin typeface="Optima" panose="02000503060000020004" pitchFamily="2" charset="0"/>
              </a:rPr>
              <a:t>10</a:t>
            </a:r>
            <a:r>
              <a:rPr lang="fr-FR" sz="4000" b="1" dirty="0">
                <a:solidFill>
                  <a:srgbClr val="FFFF00"/>
                </a:solidFill>
                <a:effectLst/>
                <a:latin typeface="Optima" panose="02000503060000020004" pitchFamily="2" charset="0"/>
              </a:rPr>
              <a:t>Car le Fils de l’homme est venu chercher et sauver ce qui était perdu.</a:t>
            </a:r>
          </a:p>
        </p:txBody>
      </p:sp>
    </p:spTree>
    <p:extLst>
      <p:ext uri="{BB962C8B-B14F-4D97-AF65-F5344CB8AC3E}">
        <p14:creationId xmlns:p14="http://schemas.microsoft.com/office/powerpoint/2010/main" val="215664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21F32A-9397-C499-45BA-E46BF3378ED1}"/>
              </a:ext>
            </a:extLst>
          </p:cNvPr>
          <p:cNvSpPr>
            <a:spLocks noGrp="1"/>
          </p:cNvSpPr>
          <p:nvPr>
            <p:ph type="title"/>
          </p:nvPr>
        </p:nvSpPr>
        <p:spPr/>
        <p:txBody>
          <a:bodyPr/>
          <a:lstStyle/>
          <a:p>
            <a:r>
              <a:rPr lang="fr-FR"/>
              <a:t>Un changement ?</a:t>
            </a:r>
            <a:endParaRPr lang="fr-FR" dirty="0"/>
          </a:p>
        </p:txBody>
      </p:sp>
      <p:sp>
        <p:nvSpPr>
          <p:cNvPr id="3" name="Espace réservé du contenu 2">
            <a:extLst>
              <a:ext uri="{FF2B5EF4-FFF2-40B4-BE49-F238E27FC236}">
                <a16:creationId xmlns:a16="http://schemas.microsoft.com/office/drawing/2014/main" xmlns="" id="{F645C605-4A6D-3F69-519C-007ECC901D49}"/>
              </a:ext>
            </a:extLst>
          </p:cNvPr>
          <p:cNvSpPr>
            <a:spLocks noGrp="1"/>
          </p:cNvSpPr>
          <p:nvPr>
            <p:ph idx="1"/>
          </p:nvPr>
        </p:nvSpPr>
        <p:spPr>
          <a:xfrm>
            <a:off x="680321" y="2336873"/>
            <a:ext cx="9276479" cy="3599316"/>
          </a:xfrm>
        </p:spPr>
        <p:txBody>
          <a:bodyPr/>
          <a:lstStyle/>
          <a:p>
            <a:r>
              <a:rPr lang="fr-FR" b="1" dirty="0"/>
              <a:t>Dépasser le passé</a:t>
            </a:r>
          </a:p>
          <a:p>
            <a:r>
              <a:rPr lang="fr-FR" b="1" dirty="0"/>
              <a:t>S’éloigner des situations toxiques</a:t>
            </a:r>
          </a:p>
          <a:p>
            <a:r>
              <a:rPr lang="fr-FR" b="1" dirty="0"/>
              <a:t>Accepter la purification de nos pensées, paroles et actions</a:t>
            </a:r>
          </a:p>
          <a:p>
            <a:r>
              <a:rPr lang="fr-FR" b="1" dirty="0"/>
              <a:t>Accepter le salut dans notre foyer</a:t>
            </a:r>
          </a:p>
          <a:p>
            <a:r>
              <a:rPr lang="fr-FR" b="1" dirty="0"/>
              <a:t>Considérer la nouveauté de vie par le baptême</a:t>
            </a:r>
          </a:p>
          <a:p>
            <a:r>
              <a:rPr lang="fr-FR" b="1" dirty="0"/>
              <a:t>Laisser Jésus prendre le volant de notre vie</a:t>
            </a:r>
          </a:p>
        </p:txBody>
      </p:sp>
    </p:spTree>
    <p:extLst>
      <p:ext uri="{BB962C8B-B14F-4D97-AF65-F5344CB8AC3E}">
        <p14:creationId xmlns:p14="http://schemas.microsoft.com/office/powerpoint/2010/main" val="2624953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0246AB7-B240-F960-85BF-84CF5DD02E06}"/>
              </a:ext>
            </a:extLst>
          </p:cNvPr>
          <p:cNvSpPr txBox="1"/>
          <p:nvPr/>
        </p:nvSpPr>
        <p:spPr>
          <a:xfrm>
            <a:off x="876300" y="1301740"/>
            <a:ext cx="9207500" cy="5119350"/>
          </a:xfrm>
          <a:prstGeom prst="rect">
            <a:avLst/>
          </a:prstGeom>
          <a:noFill/>
        </p:spPr>
        <p:txBody>
          <a:bodyPr wrap="square">
            <a:spAutoFit/>
          </a:bodyPr>
          <a:lstStyle/>
          <a:p>
            <a:r>
              <a:rPr lang="fr-RE" sz="2800" baseline="-25000" dirty="0">
                <a:latin typeface="Optima" panose="02000503060000020004" pitchFamily="2" charset="0"/>
              </a:rPr>
              <a:t>Romains 6.</a:t>
            </a:r>
          </a:p>
          <a:p>
            <a:r>
              <a:rPr lang="fr-RE" sz="2800" baseline="-25000" dirty="0">
                <a:effectLst/>
                <a:latin typeface="Optima" panose="02000503060000020004" pitchFamily="2" charset="0"/>
              </a:rPr>
              <a:t>3</a:t>
            </a:r>
            <a:r>
              <a:rPr lang="fr-RE" sz="2800" b="0" i="0" dirty="0">
                <a:effectLst/>
                <a:latin typeface="Optima" panose="02000503060000020004" pitchFamily="2" charset="0"/>
              </a:rPr>
              <a:t>Ignorez-vous que nous tous qui avons été baptisés en Jésus-Christ, c’est en sa mort que nous avons été baptisés? </a:t>
            </a:r>
            <a:r>
              <a:rPr lang="fr-RE" sz="2800" baseline="-25000" dirty="0">
                <a:effectLst/>
                <a:latin typeface="Optima" panose="02000503060000020004" pitchFamily="2" charset="0"/>
              </a:rPr>
              <a:t>4</a:t>
            </a:r>
            <a:r>
              <a:rPr lang="fr-RE" sz="2800" b="0" i="0" dirty="0">
                <a:effectLst/>
                <a:latin typeface="Optima" panose="02000503060000020004" pitchFamily="2" charset="0"/>
              </a:rPr>
              <a:t> Nous avons donc été ensevelis avec lui par le baptême en sa mort, afin que, comme Christ est ressuscité des morts par la gloire du Père, de même nous aussi nous marchions en nouveauté de vie. </a:t>
            </a:r>
            <a:r>
              <a:rPr lang="fr-RE" sz="2800" baseline="-25000" dirty="0">
                <a:effectLst/>
                <a:latin typeface="Optima" panose="02000503060000020004" pitchFamily="2" charset="0"/>
              </a:rPr>
              <a:t>5</a:t>
            </a:r>
            <a:r>
              <a:rPr lang="fr-RE" sz="2800" b="0" i="0" dirty="0">
                <a:effectLst/>
                <a:latin typeface="Optima" panose="02000503060000020004" pitchFamily="2" charset="0"/>
              </a:rPr>
              <a:t> En effet, si nous sommes devenus une même plante avec lui par la conformité à sa mort, nous le serons aussi par la conformité à sa résurrection, </a:t>
            </a:r>
            <a:r>
              <a:rPr lang="fr-RE" sz="2800" baseline="-25000" dirty="0">
                <a:effectLst/>
                <a:latin typeface="Optima" panose="02000503060000020004" pitchFamily="2" charset="0"/>
              </a:rPr>
              <a:t>6</a:t>
            </a:r>
            <a:r>
              <a:rPr lang="fr-RE" sz="2800" b="0" i="0" dirty="0">
                <a:effectLst/>
                <a:latin typeface="Optima" panose="02000503060000020004" pitchFamily="2" charset="0"/>
              </a:rPr>
              <a:t>sachant que notre vieil homme a été crucifié avec lui, afin que le corps du péché fût détruit, pour que nous ne soyons plus esclaves du péché; </a:t>
            </a:r>
            <a:r>
              <a:rPr lang="fr-RE" sz="2800" baseline="-25000" dirty="0">
                <a:effectLst/>
                <a:latin typeface="Optima" panose="02000503060000020004" pitchFamily="2" charset="0"/>
              </a:rPr>
              <a:t>7</a:t>
            </a:r>
            <a:endParaRPr lang="fr-FR" sz="2800" dirty="0">
              <a:latin typeface="Optima" panose="02000503060000020004" pitchFamily="2" charset="0"/>
            </a:endParaRPr>
          </a:p>
        </p:txBody>
      </p:sp>
    </p:spTree>
    <p:extLst>
      <p:ext uri="{BB962C8B-B14F-4D97-AF65-F5344CB8AC3E}">
        <p14:creationId xmlns:p14="http://schemas.microsoft.com/office/powerpoint/2010/main" val="2620005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histoire de Zachée - Le Blog de Jackie">
            <a:extLst>
              <a:ext uri="{FF2B5EF4-FFF2-40B4-BE49-F238E27FC236}">
                <a16:creationId xmlns:a16="http://schemas.microsoft.com/office/drawing/2014/main" xmlns="" id="{6AD143FD-4090-37BD-1D46-2A85EA4957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6617" y="1401659"/>
            <a:ext cx="3178638" cy="404922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CC94477B-94FA-0941-4B64-951F7D9C5DDB}"/>
              </a:ext>
            </a:extLst>
          </p:cNvPr>
          <p:cNvSpPr txBox="1"/>
          <p:nvPr/>
        </p:nvSpPr>
        <p:spPr>
          <a:xfrm>
            <a:off x="5037228" y="1654397"/>
            <a:ext cx="6188402" cy="3541714"/>
          </a:xfrm>
          <a:prstGeom prst="rect">
            <a:avLst/>
          </a:prstGeom>
        </p:spPr>
        <p:txBody>
          <a:bodyPr vert="horz" lIns="91440" tIns="45720" rIns="91440" bIns="45720" rtlCol="0">
            <a:normAutofit/>
          </a:bodyPr>
          <a:lstStyle/>
          <a:p>
            <a:pPr algn="ctr" defTabSz="914400">
              <a:lnSpc>
                <a:spcPct val="120000"/>
              </a:lnSpc>
              <a:spcAft>
                <a:spcPts val="400"/>
              </a:spcAft>
              <a:buSzPct val="125000"/>
            </a:pPr>
            <a:r>
              <a:rPr lang="en-US" sz="2800" b="1" dirty="0" err="1">
                <a:effectLst>
                  <a:outerShdw blurRad="152400" dist="38100" dir="2700000" algn="tl">
                    <a:srgbClr val="000000">
                      <a:alpha val="36000"/>
                    </a:srgbClr>
                  </a:outerShdw>
                </a:effectLst>
                <a:latin typeface="Book Antiqua" panose="02040602050305030304" pitchFamily="18" charset="0"/>
              </a:rPr>
              <a:t>Quand</a:t>
            </a:r>
            <a:r>
              <a:rPr lang="en-US" sz="2800" b="1" dirty="0">
                <a:effectLst>
                  <a:outerShdw blurRad="152400" dist="38100" dir="2700000" algn="tl">
                    <a:srgbClr val="000000">
                      <a:alpha val="36000"/>
                    </a:srgbClr>
                  </a:outerShdw>
                </a:effectLst>
                <a:latin typeface="Book Antiqua" panose="02040602050305030304" pitchFamily="18" charset="0"/>
              </a:rPr>
              <a:t> Jésus se </a:t>
            </a:r>
            <a:r>
              <a:rPr lang="en-US" sz="2800" b="1" dirty="0" err="1">
                <a:effectLst>
                  <a:outerShdw blurRad="152400" dist="38100" dir="2700000" algn="tl">
                    <a:srgbClr val="000000">
                      <a:alpha val="36000"/>
                    </a:srgbClr>
                  </a:outerShdw>
                </a:effectLst>
                <a:latin typeface="Book Antiqua" panose="02040602050305030304" pitchFamily="18" charset="0"/>
              </a:rPr>
              <a:t>tient</a:t>
            </a:r>
            <a:r>
              <a:rPr lang="en-US" sz="2800" b="1" dirty="0">
                <a:effectLst>
                  <a:outerShdw blurRad="152400" dist="38100" dir="2700000" algn="tl">
                    <a:srgbClr val="000000">
                      <a:alpha val="36000"/>
                    </a:srgbClr>
                  </a:outerShdw>
                </a:effectLst>
                <a:latin typeface="Book Antiqua" panose="02040602050305030304" pitchFamily="18" charset="0"/>
              </a:rPr>
              <a:t> quelque part, un miracle </a:t>
            </a:r>
            <a:r>
              <a:rPr lang="en-US" sz="2800" b="1" dirty="0" err="1">
                <a:effectLst>
                  <a:outerShdw blurRad="152400" dist="38100" dir="2700000" algn="tl">
                    <a:srgbClr val="000000">
                      <a:alpha val="36000"/>
                    </a:srgbClr>
                  </a:outerShdw>
                </a:effectLst>
                <a:latin typeface="Book Antiqua" panose="02040602050305030304" pitchFamily="18" charset="0"/>
              </a:rPr>
              <a:t>est</a:t>
            </a:r>
            <a:r>
              <a:rPr lang="en-US" sz="2800" b="1" dirty="0">
                <a:effectLst>
                  <a:outerShdw blurRad="152400" dist="38100" dir="2700000" algn="tl">
                    <a:srgbClr val="000000">
                      <a:alpha val="36000"/>
                    </a:srgbClr>
                  </a:outerShdw>
                </a:effectLst>
                <a:latin typeface="Book Antiqua" panose="02040602050305030304" pitchFamily="18" charset="0"/>
              </a:rPr>
              <a:t> possible. Jésus </a:t>
            </a:r>
            <a:r>
              <a:rPr lang="en-US" sz="2800" b="1" dirty="0" err="1">
                <a:effectLst>
                  <a:outerShdw blurRad="152400" dist="38100" dir="2700000" algn="tl">
                    <a:srgbClr val="000000">
                      <a:alpha val="36000"/>
                    </a:srgbClr>
                  </a:outerShdw>
                </a:effectLst>
                <a:latin typeface="Book Antiqua" panose="02040602050305030304" pitchFamily="18" charset="0"/>
              </a:rPr>
              <a:t>relève</a:t>
            </a:r>
            <a:r>
              <a:rPr lang="en-US" sz="2800" b="1" dirty="0">
                <a:effectLst>
                  <a:outerShdw blurRad="152400" dist="38100" dir="2700000" algn="tl">
                    <a:srgbClr val="000000">
                      <a:alpha val="36000"/>
                    </a:srgbClr>
                  </a:outerShdw>
                </a:effectLst>
                <a:latin typeface="Book Antiqua" panose="02040602050305030304" pitchFamily="18" charset="0"/>
              </a:rPr>
              <a:t>, Jésus met </a:t>
            </a:r>
            <a:r>
              <a:rPr lang="en-US" sz="2800" b="1" dirty="0" err="1">
                <a:effectLst>
                  <a:outerShdw blurRad="152400" dist="38100" dir="2700000" algn="tl">
                    <a:srgbClr val="000000">
                      <a:alpha val="36000"/>
                    </a:srgbClr>
                  </a:outerShdw>
                </a:effectLst>
                <a:latin typeface="Book Antiqua" panose="02040602050305030304" pitchFamily="18" charset="0"/>
              </a:rPr>
              <a:t>debout</a:t>
            </a:r>
            <a:r>
              <a:rPr lang="en-US" sz="2800" b="1" dirty="0">
                <a:effectLst>
                  <a:outerShdw blurRad="152400" dist="38100" dir="2700000" algn="tl">
                    <a:srgbClr val="000000">
                      <a:alpha val="36000"/>
                    </a:srgbClr>
                  </a:outerShdw>
                </a:effectLst>
                <a:latin typeface="Book Antiqua" panose="02040602050305030304" pitchFamily="18" charset="0"/>
              </a:rPr>
              <a:t> </a:t>
            </a:r>
            <a:r>
              <a:rPr lang="en-US" sz="2800" b="1" dirty="0" err="1">
                <a:effectLst>
                  <a:outerShdw blurRad="152400" dist="38100" dir="2700000" algn="tl">
                    <a:srgbClr val="000000">
                      <a:alpha val="36000"/>
                    </a:srgbClr>
                  </a:outerShdw>
                </a:effectLst>
                <a:latin typeface="Book Antiqua" panose="02040602050305030304" pitchFamily="18" charset="0"/>
              </a:rPr>
              <a:t>ceux</a:t>
            </a:r>
            <a:r>
              <a:rPr lang="en-US" sz="2800" b="1" dirty="0">
                <a:effectLst>
                  <a:outerShdw blurRad="152400" dist="38100" dir="2700000" algn="tl">
                    <a:srgbClr val="000000">
                      <a:alpha val="36000"/>
                    </a:srgbClr>
                  </a:outerShdw>
                </a:effectLst>
                <a:latin typeface="Book Antiqua" panose="02040602050305030304" pitchFamily="18" charset="0"/>
              </a:rPr>
              <a:t> qui ne </a:t>
            </a:r>
            <a:r>
              <a:rPr lang="en-US" sz="2800" b="1" dirty="0" err="1">
                <a:effectLst>
                  <a:outerShdw blurRad="152400" dist="38100" dir="2700000" algn="tl">
                    <a:srgbClr val="000000">
                      <a:alpha val="36000"/>
                    </a:srgbClr>
                  </a:outerShdw>
                </a:effectLst>
                <a:latin typeface="Book Antiqua" panose="02040602050305030304" pitchFamily="18" charset="0"/>
              </a:rPr>
              <a:t>savent</a:t>
            </a:r>
            <a:r>
              <a:rPr lang="en-US" sz="2800" b="1" dirty="0">
                <a:effectLst>
                  <a:outerShdw blurRad="152400" dist="38100" dir="2700000" algn="tl">
                    <a:srgbClr val="000000">
                      <a:alpha val="36000"/>
                    </a:srgbClr>
                  </a:outerShdw>
                </a:effectLst>
                <a:latin typeface="Book Antiqua" panose="02040602050305030304" pitchFamily="18" charset="0"/>
              </a:rPr>
              <a:t> </a:t>
            </a:r>
            <a:r>
              <a:rPr lang="en-US" sz="2800" b="1" dirty="0" err="1">
                <a:effectLst>
                  <a:outerShdw blurRad="152400" dist="38100" dir="2700000" algn="tl">
                    <a:srgbClr val="000000">
                      <a:alpha val="36000"/>
                    </a:srgbClr>
                  </a:outerShdw>
                </a:effectLst>
                <a:latin typeface="Book Antiqua" panose="02040602050305030304" pitchFamily="18" charset="0"/>
              </a:rPr>
              <a:t>même</a:t>
            </a:r>
            <a:r>
              <a:rPr lang="en-US" sz="2800" b="1" dirty="0">
                <a:effectLst>
                  <a:outerShdw blurRad="152400" dist="38100" dir="2700000" algn="tl">
                    <a:srgbClr val="000000">
                      <a:alpha val="36000"/>
                    </a:srgbClr>
                  </a:outerShdw>
                </a:effectLst>
                <a:latin typeface="Book Antiqua" panose="02040602050305030304" pitchFamily="18" charset="0"/>
              </a:rPr>
              <a:t> pas </a:t>
            </a:r>
            <a:r>
              <a:rPr lang="en-US" sz="2800" b="1" dirty="0" err="1">
                <a:effectLst>
                  <a:outerShdw blurRad="152400" dist="38100" dir="2700000" algn="tl">
                    <a:srgbClr val="000000">
                      <a:alpha val="36000"/>
                    </a:srgbClr>
                  </a:outerShdw>
                </a:effectLst>
                <a:latin typeface="Book Antiqua" panose="02040602050305030304" pitchFamily="18" charset="0"/>
              </a:rPr>
              <a:t>qu’ils</a:t>
            </a:r>
            <a:r>
              <a:rPr lang="en-US" sz="2800" b="1" dirty="0">
                <a:effectLst>
                  <a:outerShdw blurRad="152400" dist="38100" dir="2700000" algn="tl">
                    <a:srgbClr val="000000">
                      <a:alpha val="36000"/>
                    </a:srgbClr>
                  </a:outerShdw>
                </a:effectLst>
                <a:latin typeface="Book Antiqua" panose="02040602050305030304" pitchFamily="18" charset="0"/>
              </a:rPr>
              <a:t> </a:t>
            </a:r>
            <a:r>
              <a:rPr lang="en-US" sz="2800" b="1" dirty="0" err="1">
                <a:effectLst>
                  <a:outerShdw blurRad="152400" dist="38100" dir="2700000" algn="tl">
                    <a:srgbClr val="000000">
                      <a:alpha val="36000"/>
                    </a:srgbClr>
                  </a:outerShdw>
                </a:effectLst>
                <a:latin typeface="Book Antiqua" panose="02040602050305030304" pitchFamily="18" charset="0"/>
              </a:rPr>
              <a:t>sont</a:t>
            </a:r>
            <a:r>
              <a:rPr lang="en-US" sz="2800" b="1" dirty="0">
                <a:effectLst>
                  <a:outerShdw blurRad="152400" dist="38100" dir="2700000" algn="tl">
                    <a:srgbClr val="000000">
                      <a:alpha val="36000"/>
                    </a:srgbClr>
                  </a:outerShdw>
                </a:effectLst>
                <a:latin typeface="Book Antiqua" panose="02040602050305030304" pitchFamily="18" charset="0"/>
              </a:rPr>
              <a:t> perdus. </a:t>
            </a:r>
            <a:r>
              <a:rPr lang="en-US" sz="2800" b="1" dirty="0" err="1">
                <a:effectLst>
                  <a:outerShdw blurRad="152400" dist="38100" dir="2700000" algn="tl">
                    <a:srgbClr val="000000">
                      <a:alpha val="36000"/>
                    </a:srgbClr>
                  </a:outerShdw>
                </a:effectLst>
                <a:latin typeface="Book Antiqua" panose="02040602050305030304" pitchFamily="18" charset="0"/>
              </a:rPr>
              <a:t>Quand</a:t>
            </a:r>
            <a:r>
              <a:rPr lang="en-US" sz="2800" b="1" dirty="0">
                <a:effectLst>
                  <a:outerShdw blurRad="152400" dist="38100" dir="2700000" algn="tl">
                    <a:srgbClr val="000000">
                      <a:alpha val="36000"/>
                    </a:srgbClr>
                  </a:outerShdw>
                </a:effectLst>
                <a:latin typeface="Book Antiqua" panose="02040602050305030304" pitchFamily="18" charset="0"/>
              </a:rPr>
              <a:t> Jésus </a:t>
            </a:r>
            <a:r>
              <a:rPr lang="en-US" sz="2800" b="1" dirty="0" err="1">
                <a:effectLst>
                  <a:outerShdw blurRad="152400" dist="38100" dir="2700000" algn="tl">
                    <a:srgbClr val="000000">
                      <a:alpha val="36000"/>
                    </a:srgbClr>
                  </a:outerShdw>
                </a:effectLst>
                <a:latin typeface="Book Antiqua" panose="02040602050305030304" pitchFamily="18" charset="0"/>
              </a:rPr>
              <a:t>est</a:t>
            </a:r>
            <a:r>
              <a:rPr lang="en-US" sz="2800" b="1" dirty="0">
                <a:effectLst>
                  <a:outerShdw blurRad="152400" dist="38100" dir="2700000" algn="tl">
                    <a:srgbClr val="000000">
                      <a:alpha val="36000"/>
                    </a:srgbClr>
                  </a:outerShdw>
                </a:effectLst>
                <a:latin typeface="Book Antiqua" panose="02040602050305030304" pitchFamily="18" charset="0"/>
              </a:rPr>
              <a:t> </a:t>
            </a:r>
            <a:r>
              <a:rPr lang="en-US" sz="2800" b="1" dirty="0" err="1">
                <a:effectLst>
                  <a:outerShdw blurRad="152400" dist="38100" dir="2700000" algn="tl">
                    <a:srgbClr val="000000">
                      <a:alpha val="36000"/>
                    </a:srgbClr>
                  </a:outerShdw>
                </a:effectLst>
                <a:latin typeface="Book Antiqua" panose="02040602050305030304" pitchFamily="18" charset="0"/>
              </a:rPr>
              <a:t>accueilli</a:t>
            </a:r>
            <a:r>
              <a:rPr lang="en-US" sz="2800" b="1" dirty="0">
                <a:effectLst>
                  <a:outerShdw blurRad="152400" dist="38100" dir="2700000" algn="tl">
                    <a:srgbClr val="000000">
                      <a:alpha val="36000"/>
                    </a:srgbClr>
                  </a:outerShdw>
                </a:effectLst>
                <a:latin typeface="Book Antiqua" panose="02040602050305030304" pitchFamily="18" charset="0"/>
              </a:rPr>
              <a:t> dans un foyer, </a:t>
            </a:r>
            <a:r>
              <a:rPr lang="en-US" sz="2800" b="1" dirty="0" err="1">
                <a:effectLst>
                  <a:outerShdw blurRad="152400" dist="38100" dir="2700000" algn="tl">
                    <a:srgbClr val="000000">
                      <a:alpha val="36000"/>
                    </a:srgbClr>
                  </a:outerShdw>
                </a:effectLst>
                <a:latin typeface="Book Antiqua" panose="02040602050305030304" pitchFamily="18" charset="0"/>
              </a:rPr>
              <a:t>une</a:t>
            </a:r>
            <a:r>
              <a:rPr lang="en-US" sz="2800" b="1" dirty="0">
                <a:effectLst>
                  <a:outerShdw blurRad="152400" dist="38100" dir="2700000" algn="tl">
                    <a:srgbClr val="000000">
                      <a:alpha val="36000"/>
                    </a:srgbClr>
                  </a:outerShdw>
                </a:effectLst>
                <a:latin typeface="Book Antiqua" panose="02040602050305030304" pitchFamily="18" charset="0"/>
              </a:rPr>
              <a:t> transformation </a:t>
            </a:r>
            <a:r>
              <a:rPr lang="en-US" sz="2800" b="1" dirty="0" err="1">
                <a:effectLst>
                  <a:outerShdw blurRad="152400" dist="38100" dir="2700000" algn="tl">
                    <a:srgbClr val="000000">
                      <a:alpha val="36000"/>
                    </a:srgbClr>
                  </a:outerShdw>
                </a:effectLst>
                <a:latin typeface="Book Antiqua" panose="02040602050305030304" pitchFamily="18" charset="0"/>
              </a:rPr>
              <a:t>est</a:t>
            </a:r>
            <a:r>
              <a:rPr lang="en-US" sz="2800" b="1" dirty="0">
                <a:effectLst>
                  <a:outerShdw blurRad="152400" dist="38100" dir="2700000" algn="tl">
                    <a:srgbClr val="000000">
                      <a:alpha val="36000"/>
                    </a:srgbClr>
                  </a:outerShdw>
                </a:effectLst>
                <a:latin typeface="Book Antiqua" panose="02040602050305030304" pitchFamily="18" charset="0"/>
              </a:rPr>
              <a:t> </a:t>
            </a:r>
            <a:r>
              <a:rPr lang="en-US" sz="2800" b="1" dirty="0" err="1">
                <a:effectLst>
                  <a:outerShdw blurRad="152400" dist="38100" dir="2700000" algn="tl">
                    <a:srgbClr val="000000">
                      <a:alpha val="36000"/>
                    </a:srgbClr>
                  </a:outerShdw>
                </a:effectLst>
                <a:latin typeface="Book Antiqua" panose="02040602050305030304" pitchFamily="18" charset="0"/>
              </a:rPr>
              <a:t>inévitable</a:t>
            </a:r>
            <a:r>
              <a:rPr lang="en-US" sz="2800" b="1" dirty="0">
                <a:effectLst>
                  <a:outerShdw blurRad="152400" dist="38100" dir="2700000" algn="tl">
                    <a:srgbClr val="000000">
                      <a:alpha val="36000"/>
                    </a:srgbClr>
                  </a:outerShdw>
                </a:effectLst>
                <a:latin typeface="Book Antiqua" panose="02040602050305030304" pitchFamily="18" charset="0"/>
              </a:rPr>
              <a:t> !</a:t>
            </a:r>
            <a:endParaRPr lang="en-US" sz="2800" dirty="0">
              <a:effectLst>
                <a:outerShdw blurRad="152400" dist="38100" dir="2700000" algn="tl">
                  <a:srgbClr val="000000">
                    <a:alpha val="36000"/>
                  </a:srgbClr>
                </a:outerShdw>
              </a:effectLst>
              <a:latin typeface="Book Antiqua" panose="02040602050305030304" pitchFamily="18" charset="0"/>
            </a:endParaRPr>
          </a:p>
        </p:txBody>
      </p:sp>
    </p:spTree>
    <p:extLst>
      <p:ext uri="{BB962C8B-B14F-4D97-AF65-F5344CB8AC3E}">
        <p14:creationId xmlns:p14="http://schemas.microsoft.com/office/powerpoint/2010/main" val="104251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EA2B0FD4-5FEA-2CE8-AC17-1EE9E920F0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33" r="32738"/>
          <a:stretch/>
        </p:blipFill>
        <p:spPr bwMode="auto">
          <a:xfrm>
            <a:off x="3280228" y="900447"/>
            <a:ext cx="5631543" cy="386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14B6A44-4173-94E2-D4A9-FE6B3BA2B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14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xmlns="" id="{4FC0C8EA-7A42-11FE-0358-349418A506D6}"/>
              </a:ext>
            </a:extLst>
          </p:cNvPr>
          <p:cNvSpPr txBox="1"/>
          <p:nvPr/>
        </p:nvSpPr>
        <p:spPr>
          <a:xfrm>
            <a:off x="5934075" y="2644170"/>
            <a:ext cx="5953125" cy="1569660"/>
          </a:xfrm>
          <a:prstGeom prst="rect">
            <a:avLst/>
          </a:prstGeom>
          <a:noFill/>
        </p:spPr>
        <p:txBody>
          <a:bodyPr wrap="square" rtlCol="0">
            <a:spAutoFit/>
          </a:bodyPr>
          <a:lstStyle/>
          <a:p>
            <a:pPr marL="457200" indent="-457200">
              <a:buFont typeface="Wingdings" pitchFamily="2" charset="2"/>
              <a:buChar char="v"/>
            </a:pPr>
            <a:r>
              <a:rPr lang="fr-FR" sz="3200" dirty="0">
                <a:solidFill>
                  <a:schemeClr val="accent5">
                    <a:lumMod val="60000"/>
                    <a:lumOff val="40000"/>
                  </a:schemeClr>
                </a:solidFill>
              </a:rPr>
              <a:t>L’arbre des humbles</a:t>
            </a:r>
          </a:p>
          <a:p>
            <a:pPr marL="457200" indent="-457200">
              <a:buFont typeface="Wingdings" pitchFamily="2" charset="2"/>
              <a:buChar char="v"/>
            </a:pPr>
            <a:r>
              <a:rPr lang="fr-FR" sz="3200" dirty="0"/>
              <a:t>L’arbre de l’élévation</a:t>
            </a:r>
          </a:p>
          <a:p>
            <a:pPr marL="457200" indent="-457200">
              <a:buFont typeface="Wingdings" pitchFamily="2" charset="2"/>
              <a:buChar char="v"/>
            </a:pPr>
            <a:r>
              <a:rPr lang="fr-FR" sz="3200" dirty="0">
                <a:solidFill>
                  <a:srgbClr val="FFFF00"/>
                </a:solidFill>
              </a:rPr>
              <a:t>L’arbre de la réhabilitation</a:t>
            </a:r>
          </a:p>
        </p:txBody>
      </p:sp>
    </p:spTree>
    <p:extLst>
      <p:ext uri="{BB962C8B-B14F-4D97-AF65-F5344CB8AC3E}">
        <p14:creationId xmlns:p14="http://schemas.microsoft.com/office/powerpoint/2010/main" val="31301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5A46627-C76B-8890-0025-1152E3FF7624}"/>
              </a:ext>
            </a:extLst>
          </p:cNvPr>
          <p:cNvSpPr>
            <a:spLocks noGrp="1"/>
          </p:cNvSpPr>
          <p:nvPr>
            <p:ph type="title"/>
          </p:nvPr>
        </p:nvSpPr>
        <p:spPr/>
        <p:txBody>
          <a:bodyPr/>
          <a:lstStyle/>
          <a:p>
            <a:r>
              <a:rPr lang="fr-FR" dirty="0">
                <a:solidFill>
                  <a:srgbClr val="FFFF00"/>
                </a:solidFill>
              </a:rPr>
              <a:t>Accepter Jésus dans sa vie ?</a:t>
            </a:r>
          </a:p>
        </p:txBody>
      </p:sp>
      <p:sp>
        <p:nvSpPr>
          <p:cNvPr id="3" name="Espace réservé du contenu 2">
            <a:extLst>
              <a:ext uri="{FF2B5EF4-FFF2-40B4-BE49-F238E27FC236}">
                <a16:creationId xmlns:a16="http://schemas.microsoft.com/office/drawing/2014/main" xmlns="" id="{82AC99C4-8C34-1D5C-2BF2-86B4EBDA225A}"/>
              </a:ext>
            </a:extLst>
          </p:cNvPr>
          <p:cNvSpPr>
            <a:spLocks noGrp="1"/>
          </p:cNvSpPr>
          <p:nvPr>
            <p:ph idx="1"/>
          </p:nvPr>
        </p:nvSpPr>
        <p:spPr>
          <a:xfrm>
            <a:off x="451721" y="2654373"/>
            <a:ext cx="10990979" cy="3599316"/>
          </a:xfrm>
        </p:spPr>
        <p:txBody>
          <a:bodyPr>
            <a:normAutofit fontScale="92500" lnSpcReduction="10000"/>
          </a:bodyPr>
          <a:lstStyle/>
          <a:p>
            <a:r>
              <a:rPr lang="fr-FR" sz="3200" b="1" dirty="0">
                <a:latin typeface="Abadi" panose="020B0604020104020204" pitchFamily="34" charset="0"/>
              </a:rPr>
              <a:t>Croire que Dieu nous aime par son Fils</a:t>
            </a:r>
          </a:p>
          <a:p>
            <a:r>
              <a:rPr lang="fr-FR" sz="3200" b="1" dirty="0">
                <a:solidFill>
                  <a:srgbClr val="FFFF00"/>
                </a:solidFill>
                <a:latin typeface="Abadi" panose="020B0604020104020204" pitchFamily="34" charset="0"/>
              </a:rPr>
              <a:t>Accepter de croire en son sacrifice à la croix</a:t>
            </a:r>
          </a:p>
          <a:p>
            <a:r>
              <a:rPr lang="fr-FR" sz="3200" b="1" dirty="0">
                <a:latin typeface="Abadi" panose="020B0604020104020204" pitchFamily="34" charset="0"/>
              </a:rPr>
              <a:t>Accepter de le recevoir dans notre vie</a:t>
            </a:r>
          </a:p>
          <a:p>
            <a:r>
              <a:rPr lang="fr-FR" sz="3200" b="1" dirty="0">
                <a:solidFill>
                  <a:srgbClr val="FFFF00"/>
                </a:solidFill>
                <a:latin typeface="Abadi" panose="020B0604020104020204" pitchFamily="34" charset="0"/>
              </a:rPr>
              <a:t>Accepter de naître de nouveau</a:t>
            </a:r>
          </a:p>
          <a:p>
            <a:r>
              <a:rPr lang="fr-FR" sz="3200" b="1" dirty="0">
                <a:latin typeface="Abadi" panose="020B0604020104020204" pitchFamily="34" charset="0"/>
              </a:rPr>
              <a:t>Accepter de naître d’eau et d’esprit (baptême + changement)</a:t>
            </a:r>
          </a:p>
          <a:p>
            <a:r>
              <a:rPr lang="fr-FR" sz="3200" b="1" dirty="0">
                <a:solidFill>
                  <a:srgbClr val="FFFF00"/>
                </a:solidFill>
                <a:latin typeface="Abadi" panose="020B0604020104020204" pitchFamily="34" charset="0"/>
              </a:rPr>
              <a:t>Accepter de s’engager à soutenir la cause du Christ : chercher et sauver ceux qui sont perdus…</a:t>
            </a:r>
          </a:p>
        </p:txBody>
      </p:sp>
    </p:spTree>
    <p:extLst>
      <p:ext uri="{BB962C8B-B14F-4D97-AF65-F5344CB8AC3E}">
        <p14:creationId xmlns:p14="http://schemas.microsoft.com/office/powerpoint/2010/main" val="2017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15A0B1A-3C74-FC54-0D29-58DF7C9AD61E}"/>
              </a:ext>
            </a:extLst>
          </p:cNvPr>
          <p:cNvSpPr>
            <a:spLocks noGrp="1"/>
          </p:cNvSpPr>
          <p:nvPr>
            <p:ph type="title"/>
          </p:nvPr>
        </p:nvSpPr>
        <p:spPr/>
        <p:txBody>
          <a:bodyPr/>
          <a:lstStyle/>
          <a:p>
            <a:r>
              <a:rPr lang="fr-FR" dirty="0"/>
              <a:t>Les barrières de Zachée</a:t>
            </a:r>
          </a:p>
        </p:txBody>
      </p:sp>
      <p:sp>
        <p:nvSpPr>
          <p:cNvPr id="3" name="Espace réservé du contenu 2">
            <a:extLst>
              <a:ext uri="{FF2B5EF4-FFF2-40B4-BE49-F238E27FC236}">
                <a16:creationId xmlns:a16="http://schemas.microsoft.com/office/drawing/2014/main" xmlns="" id="{A2BF6695-E015-7A4B-E92B-7C68CC580FB1}"/>
              </a:ext>
            </a:extLst>
          </p:cNvPr>
          <p:cNvSpPr>
            <a:spLocks noGrp="1"/>
          </p:cNvSpPr>
          <p:nvPr>
            <p:ph idx="1"/>
          </p:nvPr>
        </p:nvSpPr>
        <p:spPr>
          <a:xfrm>
            <a:off x="680321" y="2957359"/>
            <a:ext cx="5415679" cy="2791206"/>
          </a:xfrm>
        </p:spPr>
        <p:txBody>
          <a:bodyPr>
            <a:normAutofit/>
          </a:bodyPr>
          <a:lstStyle/>
          <a:p>
            <a:r>
              <a:rPr lang="fr-FR" sz="2800" b="1" dirty="0">
                <a:latin typeface="Optima" panose="02000503060000020004" pitchFamily="2" charset="0"/>
              </a:rPr>
              <a:t>Petite taille</a:t>
            </a:r>
          </a:p>
          <a:p>
            <a:r>
              <a:rPr lang="fr-FR" sz="2800" b="1" dirty="0">
                <a:latin typeface="Optima" panose="02000503060000020004" pitchFamily="2" charset="0"/>
              </a:rPr>
              <a:t>Riche</a:t>
            </a:r>
          </a:p>
          <a:p>
            <a:r>
              <a:rPr lang="fr-FR" sz="2800" b="1" dirty="0">
                <a:latin typeface="Optima" panose="02000503060000020004" pitchFamily="2" charset="0"/>
              </a:rPr>
              <a:t>Collecteur d’impôts</a:t>
            </a:r>
          </a:p>
          <a:p>
            <a:r>
              <a:rPr lang="fr-FR" sz="2800" b="1" dirty="0">
                <a:latin typeface="Optima" panose="02000503060000020004" pitchFamily="2" charset="0"/>
              </a:rPr>
              <a:t>La foule</a:t>
            </a:r>
          </a:p>
        </p:txBody>
      </p:sp>
      <p:pic>
        <p:nvPicPr>
          <p:cNvPr id="1026" name="Picture 2" descr="Chapitre 6 : JESUS ET ZACHEE – LA VIE DE JESUS">
            <a:extLst>
              <a:ext uri="{FF2B5EF4-FFF2-40B4-BE49-F238E27FC236}">
                <a16:creationId xmlns:a16="http://schemas.microsoft.com/office/drawing/2014/main" xmlns="" id="{6D9E4458-B40B-C222-F5C2-66EBBE70B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264" y="2568122"/>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7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B6C567-EE87-5C7A-61B5-488673F69EE7}"/>
              </a:ext>
            </a:extLst>
          </p:cNvPr>
          <p:cNvSpPr>
            <a:spLocks noGrp="1"/>
          </p:cNvSpPr>
          <p:nvPr>
            <p:ph type="title"/>
          </p:nvPr>
        </p:nvSpPr>
        <p:spPr/>
        <p:txBody>
          <a:bodyPr>
            <a:normAutofit/>
          </a:bodyPr>
          <a:lstStyle/>
          <a:p>
            <a:r>
              <a:rPr lang="fr-FR" sz="40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Un regard qui change tout</a:t>
            </a:r>
            <a:endParaRPr lang="fr-FR" sz="6600" dirty="0">
              <a:solidFill>
                <a:srgbClr val="FFFF00"/>
              </a:solidFill>
            </a:endParaRPr>
          </a:p>
        </p:txBody>
      </p:sp>
    </p:spTree>
    <p:extLst>
      <p:ext uri="{BB962C8B-B14F-4D97-AF65-F5344CB8AC3E}">
        <p14:creationId xmlns:p14="http://schemas.microsoft.com/office/powerpoint/2010/main" val="140012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7A92F81B-9ED8-07AA-9C4B-8D7B41183614}"/>
              </a:ext>
            </a:extLst>
          </p:cNvPr>
          <p:cNvSpPr txBox="1"/>
          <p:nvPr/>
        </p:nvSpPr>
        <p:spPr>
          <a:xfrm>
            <a:off x="5226504" y="2269449"/>
            <a:ext cx="6102350" cy="2103140"/>
          </a:xfrm>
          <a:prstGeom prst="rect">
            <a:avLst/>
          </a:prstGeom>
          <a:noFill/>
        </p:spPr>
        <p:txBody>
          <a:bodyPr wrap="square">
            <a:spAutoFit/>
          </a:bodyPr>
          <a:lstStyle/>
          <a:p>
            <a:pPr indent="71755" algn="just">
              <a:spcAft>
                <a:spcPts val="400"/>
              </a:spcAft>
            </a:pPr>
            <a:r>
              <a:rPr lang="fr-FR" sz="28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Jésus leva les yeux et lui dit :</a:t>
            </a:r>
            <a:endParaRPr lang="fr-RE" sz="28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endParaRPr>
          </a:p>
          <a:p>
            <a:pPr lvl="0" algn="ctr">
              <a:spcBef>
                <a:spcPts val="400"/>
              </a:spcBef>
              <a:spcAft>
                <a:spcPts val="400"/>
              </a:spcAft>
              <a:tabLst>
                <a:tab pos="457200" algn="l"/>
              </a:tabLst>
            </a:pPr>
            <a:r>
              <a:rPr lang="fr-FR" sz="3200" b="1" kern="100" dirty="0">
                <a:effectLst/>
                <a:latin typeface="Book Antiqua" panose="02040602050305030304" pitchFamily="18" charset="0"/>
                <a:ea typeface="Times New Roman" panose="02020603050405020304" pitchFamily="18" charset="0"/>
                <a:cs typeface="Times New Roman" panose="02020603050405020304" pitchFamily="18" charset="0"/>
              </a:rPr>
              <a:t>Zachée, dépêche-toi de descendre. Il faut que je vienne chez toi aujourd’hui !</a:t>
            </a:r>
            <a:endParaRPr lang="fr-RE" sz="3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290" name="Picture 2" descr="Zachée - Bible, Nouveau Testament - Chrétiens aujourd'hui">
            <a:extLst>
              <a:ext uri="{FF2B5EF4-FFF2-40B4-BE49-F238E27FC236}">
                <a16:creationId xmlns:a16="http://schemas.microsoft.com/office/drawing/2014/main" xmlns="" id="{DC59EDD1-671D-9ABE-9E2A-B35D426C1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1" y="1678685"/>
            <a:ext cx="3759200" cy="350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68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ETIENS EN MARCHE - Zachée">
            <a:extLst>
              <a:ext uri="{FF2B5EF4-FFF2-40B4-BE49-F238E27FC236}">
                <a16:creationId xmlns:a16="http://schemas.microsoft.com/office/drawing/2014/main" xmlns="" id="{56300E2C-AFAD-63A9-C529-3263B74C6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35" y="1634526"/>
            <a:ext cx="3112407" cy="358894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EC3714D3-4F6E-496F-C0E2-BAC8692ED8EE}"/>
              </a:ext>
            </a:extLst>
          </p:cNvPr>
          <p:cNvSpPr txBox="1"/>
          <p:nvPr/>
        </p:nvSpPr>
        <p:spPr>
          <a:xfrm>
            <a:off x="3918857" y="2062196"/>
            <a:ext cx="7466694" cy="2554545"/>
          </a:xfrm>
          <a:prstGeom prst="rect">
            <a:avLst/>
          </a:prstGeom>
          <a:noFill/>
        </p:spPr>
        <p:txBody>
          <a:bodyPr wrap="square">
            <a:spAutoFit/>
          </a:bodyPr>
          <a:lstStyle/>
          <a:p>
            <a:r>
              <a:rPr lang="fr-RE" sz="3200" baseline="-25000" dirty="0">
                <a:effectLst/>
                <a:latin typeface="Abadi" panose="020F0502020204030204" pitchFamily="34" charset="0"/>
              </a:rPr>
              <a:t>5</a:t>
            </a:r>
            <a:r>
              <a:rPr lang="fr-RE" sz="3200" b="0" i="0" dirty="0">
                <a:effectLst/>
                <a:latin typeface="Abadi" panose="020F0502020204030204" pitchFamily="34" charset="0"/>
              </a:rPr>
              <a:t>Lorsque Jésus fut arrivé à cet endroit, il leva les yeux et lui dit: Zachée, hâte-toi de descendre; car il faut que je demeure aujourd’hui dans ta maison. </a:t>
            </a:r>
            <a:r>
              <a:rPr lang="fr-RE" sz="3200" baseline="-25000" dirty="0">
                <a:effectLst/>
                <a:latin typeface="Abadi" panose="020F0502020204030204" pitchFamily="34" charset="0"/>
              </a:rPr>
              <a:t>6</a:t>
            </a:r>
            <a:r>
              <a:rPr lang="fr-RE" sz="3200" b="0" i="0" dirty="0">
                <a:effectLst/>
                <a:latin typeface="Abadi" panose="020F0502020204030204" pitchFamily="34" charset="0"/>
              </a:rPr>
              <a:t>Zachée se hâta de descendre, et le reçut avec joie. </a:t>
            </a:r>
            <a:endParaRPr lang="fr-FR" sz="3200" dirty="0">
              <a:latin typeface="Abadi" panose="020F0502020204030204" pitchFamily="34" charset="0"/>
            </a:endParaRPr>
          </a:p>
        </p:txBody>
      </p:sp>
    </p:spTree>
    <p:extLst>
      <p:ext uri="{BB962C8B-B14F-4D97-AF65-F5344CB8AC3E}">
        <p14:creationId xmlns:p14="http://schemas.microsoft.com/office/powerpoint/2010/main" val="209034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ésus guérit des aveugles et aide Zachée | Vie de Jésus">
            <a:extLst>
              <a:ext uri="{FF2B5EF4-FFF2-40B4-BE49-F238E27FC236}">
                <a16:creationId xmlns:a16="http://schemas.microsoft.com/office/drawing/2014/main" xmlns="" id="{76F3AF51-0ED9-5FFB-91C6-C57C3FC7F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8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achée : ordure repentante ou juste incompris ?">
            <a:extLst>
              <a:ext uri="{FF2B5EF4-FFF2-40B4-BE49-F238E27FC236}">
                <a16:creationId xmlns:a16="http://schemas.microsoft.com/office/drawing/2014/main" xmlns="" id="{56295ADA-17A3-50B8-8362-4B95F26CD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584200"/>
            <a:ext cx="9753600" cy="546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99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achée : ordure repentante ou juste incompris ?">
            <a:extLst>
              <a:ext uri="{FF2B5EF4-FFF2-40B4-BE49-F238E27FC236}">
                <a16:creationId xmlns:a16="http://schemas.microsoft.com/office/drawing/2014/main" xmlns="" id="{4D2A01D9-8675-016D-43FE-ADC00D6C3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584200"/>
            <a:ext cx="9753600" cy="546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0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achée : ordure repentante ou juste incompris ?">
            <a:extLst>
              <a:ext uri="{FF2B5EF4-FFF2-40B4-BE49-F238E27FC236}">
                <a16:creationId xmlns:a16="http://schemas.microsoft.com/office/drawing/2014/main" xmlns="" id="{8D3B740B-D35A-C7E6-5FB8-BE9692EF9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584200"/>
            <a:ext cx="9753600" cy="546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9551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822</TotalTime>
  <Words>916</Words>
  <Application>Microsoft Office PowerPoint</Application>
  <PresentationFormat>Grand écran</PresentationFormat>
  <Paragraphs>66</Paragraphs>
  <Slides>19</Slides>
  <Notes>11</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19</vt:i4>
      </vt:variant>
    </vt:vector>
  </HeadingPairs>
  <TitlesOfParts>
    <vt:vector size="32" baseType="lpstr">
      <vt:lpstr>Abadi</vt:lpstr>
      <vt:lpstr>Aptos</vt:lpstr>
      <vt:lpstr>Arial</vt:lpstr>
      <vt:lpstr>Book Antiqua</vt:lpstr>
      <vt:lpstr>Calibri</vt:lpstr>
      <vt:lpstr>lato</vt:lpstr>
      <vt:lpstr>Noto Sans</vt:lpstr>
      <vt:lpstr>Optima</vt:lpstr>
      <vt:lpstr>Roboto</vt:lpstr>
      <vt:lpstr>Times New Roman</vt:lpstr>
      <vt:lpstr>Trebuchet MS</vt:lpstr>
      <vt:lpstr>Wingdings</vt:lpstr>
      <vt:lpstr>Berlin</vt:lpstr>
      <vt:lpstr>Accepter Jésus chez soi</vt:lpstr>
      <vt:lpstr>Les barrières de Zachée</vt:lpstr>
      <vt:lpstr>Un regard qui change tout</vt:lpstr>
      <vt:lpstr>Présentation PowerPoint</vt:lpstr>
      <vt:lpstr>Présentation PowerPoint</vt:lpstr>
      <vt:lpstr>Présentation PowerPoint</vt:lpstr>
      <vt:lpstr>Présentation PowerPoint</vt:lpstr>
      <vt:lpstr>Présentation PowerPoint</vt:lpstr>
      <vt:lpstr>Présentation PowerPoint</vt:lpstr>
      <vt:lpstr>Une question pour vous…</vt:lpstr>
      <vt:lpstr>Présentation PowerPoint</vt:lpstr>
      <vt:lpstr>Présentation PowerPoint</vt:lpstr>
      <vt:lpstr>Présentation PowerPoint</vt:lpstr>
      <vt:lpstr>Un changement ?</vt:lpstr>
      <vt:lpstr>Présentation PowerPoint</vt:lpstr>
      <vt:lpstr>Présentation PowerPoint</vt:lpstr>
      <vt:lpstr>Présentation PowerPoint</vt:lpstr>
      <vt:lpstr>Présentation PowerPoint</vt:lpstr>
      <vt:lpstr>Accepter Jésus dans sa vie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Accepter Jésus chez soi</dc:title>
  <dc:creator>Daniel Jennah</dc:creator>
  <cp:lastModifiedBy>VERO</cp:lastModifiedBy>
  <cp:revision>9</cp:revision>
  <dcterms:created xsi:type="dcterms:W3CDTF">2024-08-21T18:28:01Z</dcterms:created>
  <dcterms:modified xsi:type="dcterms:W3CDTF">2024-09-04T07:16:30Z</dcterms:modified>
</cp:coreProperties>
</file>