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7"/>
  </p:notesMasterIdLst>
  <p:sldIdLst>
    <p:sldId id="256" r:id="rId2"/>
    <p:sldId id="260" r:id="rId3"/>
    <p:sldId id="258" r:id="rId4"/>
    <p:sldId id="259" r:id="rId5"/>
    <p:sldId id="261" r:id="rId6"/>
    <p:sldId id="257" r:id="rId7"/>
    <p:sldId id="279" r:id="rId8"/>
    <p:sldId id="278" r:id="rId9"/>
    <p:sldId id="280" r:id="rId10"/>
    <p:sldId id="281" r:id="rId11"/>
    <p:sldId id="282" r:id="rId12"/>
    <p:sldId id="283" r:id="rId13"/>
    <p:sldId id="284" r:id="rId14"/>
    <p:sldId id="285" r:id="rId15"/>
    <p:sldId id="286" r:id="rId16"/>
    <p:sldId id="291" r:id="rId17"/>
    <p:sldId id="287" r:id="rId18"/>
    <p:sldId id="288" r:id="rId19"/>
    <p:sldId id="292" r:id="rId20"/>
    <p:sldId id="295" r:id="rId21"/>
    <p:sldId id="293" r:id="rId22"/>
    <p:sldId id="294" r:id="rId23"/>
    <p:sldId id="289" r:id="rId24"/>
    <p:sldId id="296" r:id="rId25"/>
    <p:sldId id="290" r:id="rId26"/>
    <p:sldId id="297" r:id="rId27"/>
    <p:sldId id="298" r:id="rId28"/>
    <p:sldId id="299" r:id="rId29"/>
    <p:sldId id="300" r:id="rId30"/>
    <p:sldId id="301" r:id="rId31"/>
    <p:sldId id="302" r:id="rId32"/>
    <p:sldId id="303" r:id="rId33"/>
    <p:sldId id="304" r:id="rId34"/>
    <p:sldId id="305" r:id="rId35"/>
    <p:sldId id="306" r:id="rId36"/>
    <p:sldId id="307" r:id="rId37"/>
    <p:sldId id="308" r:id="rId38"/>
    <p:sldId id="309" r:id="rId39"/>
    <p:sldId id="310" r:id="rId40"/>
    <p:sldId id="311" r:id="rId41"/>
    <p:sldId id="312" r:id="rId42"/>
    <p:sldId id="313" r:id="rId43"/>
    <p:sldId id="314" r:id="rId44"/>
    <p:sldId id="315" r:id="rId45"/>
    <p:sldId id="316"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9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20B22-7C4C-3343-8DCB-733693764FF7}" type="datetimeFigureOut">
              <a:rPr lang="fr-FR" smtClean="0"/>
              <a:t>07/10/2024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951A39-03DD-BC4E-AB23-E61EB10A9DC0}" type="slidenum">
              <a:rPr lang="fr-FR" smtClean="0"/>
              <a:t>‹N°›</a:t>
            </a:fld>
            <a:endParaRPr lang="fr-FR"/>
          </a:p>
        </p:txBody>
      </p:sp>
    </p:spTree>
    <p:extLst>
      <p:ext uri="{BB962C8B-B14F-4D97-AF65-F5344CB8AC3E}">
        <p14:creationId xmlns:p14="http://schemas.microsoft.com/office/powerpoint/2010/main" val="3830496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1</a:t>
            </a:fld>
            <a:endParaRPr lang="fr-FR"/>
          </a:p>
        </p:txBody>
      </p:sp>
    </p:spTree>
    <p:extLst>
      <p:ext uri="{BB962C8B-B14F-4D97-AF65-F5344CB8AC3E}">
        <p14:creationId xmlns:p14="http://schemas.microsoft.com/office/powerpoint/2010/main" val="983877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C’est Jésus qui l’a dit personnellement, c’est sa Parole qui est engagée et elle s’est transformée en espérance pour tous ceux qui se sont mis en chemin avec Jésus. Je ne sais si vous y croyez vraiment ou s’il est peut-être temps pour vous d’y porter toute votre attention…</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11</a:t>
            </a:fld>
            <a:endParaRPr lang="fr-FR"/>
          </a:p>
        </p:txBody>
      </p:sp>
    </p:spTree>
    <p:extLst>
      <p:ext uri="{BB962C8B-B14F-4D97-AF65-F5344CB8AC3E}">
        <p14:creationId xmlns:p14="http://schemas.microsoft.com/office/powerpoint/2010/main" val="213503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Lire le texte </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Tout est dit et c’est rassurant, car c’est Jésus lui-même qui l’a dit. Pas un disciple anonyme, ni un apôtre bien connu…et encore moins sa mère, Marie, ou l’un de ses frères. Jésus est le premier à parler de son retour et les apôtres ne feront que reprendre ce qui deviendra l’espérance chrétienne et le véritable avenir du monde. Et dans les derniers versets de la Bible, dans le livre de l’Apocalypse, c’est lui qui termine la révélation en disant : « Je viens bientôt.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12</a:t>
            </a:fld>
            <a:endParaRPr lang="fr-FR"/>
          </a:p>
        </p:txBody>
      </p:sp>
    </p:spTree>
    <p:extLst>
      <p:ext uri="{BB962C8B-B14F-4D97-AF65-F5344CB8AC3E}">
        <p14:creationId xmlns:p14="http://schemas.microsoft.com/office/powerpoint/2010/main" val="195495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Avez-vous pris bonne note de la déclaration de Jésus ? Mémorisez bien ce passage biblique. C’est l’un des plus forts et des plus merveilleux. Où en êtes-vous avec cette promesse ? Y croyez-vous ou non ? Dans la liberté qui est la vôtre, celle de votre famille, de vos enfants et petits-enfants, vous pouvez librement y croire ou non, mais sachez, à la lumière de la déclaration ci-dessus, que Jésus reviendra, que nous y croyions ou non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En chemin avec Jésus, nous emprunterons inévitablement la route vers le ciel. Vous avez bien retenu, depuis que vous l’avez lu plus haut, qu’il est LE Chemin, LA Vérité et LA Vie et que tous ceux qui veulent aller vers le Père céleste doivent passer par Jésus.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13</a:t>
            </a:fld>
            <a:endParaRPr lang="fr-FR"/>
          </a:p>
        </p:txBody>
      </p:sp>
    </p:spTree>
    <p:extLst>
      <p:ext uri="{BB962C8B-B14F-4D97-AF65-F5344CB8AC3E}">
        <p14:creationId xmlns:p14="http://schemas.microsoft.com/office/powerpoint/2010/main" val="783906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Jésus a donné une liste non-exhaustive de signes pour préparer les esprits à entrer dans la compréhension des temps de la fin et de la fin du monde. Si vous regardez attentivement le chapitre 24 de l’Évangile de Matthieu, vous verrez que tout a commencé par une observation sur la beauté du Temple à Jérusalem et une question sur la fin du monde et l’avènement du Christ, c’est-à-dire sa seconde venue.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Suivez ce récit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14</a:t>
            </a:fld>
            <a:endParaRPr lang="fr-FR"/>
          </a:p>
        </p:txBody>
      </p:sp>
    </p:spTree>
    <p:extLst>
      <p:ext uri="{BB962C8B-B14F-4D97-AF65-F5344CB8AC3E}">
        <p14:creationId xmlns:p14="http://schemas.microsoft.com/office/powerpoint/2010/main" val="2808325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(Lire le texte selon vos besoins et le commenter brièvement) </a:t>
            </a: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Des signes de guerre, de calamités, de catastrophes naturelles, et autres crises qui pourraient en découler. Il suffit de surfer sur les pages de n’importe quel moteur de recherche ou d’aller sur les chaînes d’info en continue et vous verrez que l’attention est de plus en plus focalisée sur les menaces pesant sur notre humaine condition.</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15</a:t>
            </a:fld>
            <a:endParaRPr lang="fr-FR"/>
          </a:p>
        </p:txBody>
      </p:sp>
    </p:spTree>
    <p:extLst>
      <p:ext uri="{BB962C8B-B14F-4D97-AF65-F5344CB8AC3E}">
        <p14:creationId xmlns:p14="http://schemas.microsoft.com/office/powerpoint/2010/main" val="109958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Avant de parler du retour lui-même, Jésus donne une série d’indices qui marquent les temps de la fin, ce qu’il appelle lui-même le commencement des douleurs de l’enfantement… Mais ce ne sera pas encore la fin du monde ou de la présente Histoire</a:t>
            </a:r>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16</a:t>
            </a:fld>
            <a:endParaRPr lang="fr-FR"/>
          </a:p>
        </p:txBody>
      </p:sp>
    </p:spTree>
    <p:extLst>
      <p:ext uri="{BB962C8B-B14F-4D97-AF65-F5344CB8AC3E}">
        <p14:creationId xmlns:p14="http://schemas.microsoft.com/office/powerpoint/2010/main" val="363975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Plus près de nous, les catastrophes naturelles se multiplient et deviennent de plus en plus intenses et bouleversantes. La guerre en Ukraine s’est installée pour un bout de temps ; au Proche-Orient Israël, le Hamas, le Liban et maintenant le Moyen-Orient avec l’Iran donnent de la voix et là où les armes parlent, le sang coule…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Les hommes s’affolent, même si la planète ne tourne pas plus vite ou plus lentement. L’humanité paye aujourd’hui les conséquences de ses choix mais dans l’ensemble, Jésus demande de regarder à l’essentiel : la prédication de l’Évangile du salut dans le monde entier.</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Q</a:t>
            </a:r>
            <a:r>
              <a:rPr lang="fr-RE" dirty="0">
                <a:effectLst/>
              </a:rPr>
              <a:t> </a:t>
            </a:r>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17</a:t>
            </a:fld>
            <a:endParaRPr lang="fr-FR"/>
          </a:p>
        </p:txBody>
      </p:sp>
    </p:spTree>
    <p:extLst>
      <p:ext uri="{BB962C8B-B14F-4D97-AF65-F5344CB8AC3E}">
        <p14:creationId xmlns:p14="http://schemas.microsoft.com/office/powerpoint/2010/main" val="2841593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Les hommes s’affolent, même si la planète ne tourne pas plus vite ou plus lentement. L’humanité paye aujourd’hui les conséquences de ses choix mais dans l’ensemble, Jésus demande de regarder à l’essentiel : la prédication de l’Évangile du salut dans le monde entier.</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Qui a besoin d’être encore convaincu que les catastrophes suscitent non seulement des inquiétudes, de l’angoisse, mais surtout une véritable interrogation sur le sens de la vie sur notre planète ? Est-ce la fin d’une époque ou la fin de notre Histoire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18</a:t>
            </a:fld>
            <a:endParaRPr lang="fr-FR"/>
          </a:p>
        </p:txBody>
      </p:sp>
    </p:spTree>
    <p:extLst>
      <p:ext uri="{BB962C8B-B14F-4D97-AF65-F5344CB8AC3E}">
        <p14:creationId xmlns:p14="http://schemas.microsoft.com/office/powerpoint/2010/main" val="822274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Arial" panose="020B0604020202020204" pitchFamily="34" charset="0"/>
              </a:rPr>
              <a:t>Certains avaient prévu la fin du monde pour le 12.12.2012, c’est-à-dire pour « avant-hier », en se référant au calendrier maya... Avant eux, d’autres ont prévu la fin en fixant des dates. Vous vous souvenez de l’effervescence à la veille de l’an 2000 ? Il y en a d’autres qui hésitent entre 2025 et 2027…Des peurs, des prophéties, des diseurs d’avenir… Cela dure depuis 2000 ans. Et Jésus l’avait prédit ! Plus près de nous, la pandémie du Covid – 19 a amené certains à parler de la fin du monde…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dirty="0"/>
              <a:t>Qu'en est-il de la date ? (cliquer)</a:t>
            </a:r>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20</a:t>
            </a:fld>
            <a:endParaRPr lang="fr-FR"/>
          </a:p>
        </p:txBody>
      </p:sp>
    </p:spTree>
    <p:extLst>
      <p:ext uri="{BB962C8B-B14F-4D97-AF65-F5344CB8AC3E}">
        <p14:creationId xmlns:p14="http://schemas.microsoft.com/office/powerpoint/2010/main" val="13144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Arial" panose="020B0604020202020204" pitchFamily="34" charset="0"/>
              </a:rPr>
              <a:t>Jésus est clair à ce sujet. Les meilleurs théologiens ne sauraient dire avec exactitude quand Jésus viendra et j’imagine mal quelqu’un placer une prédiction au-dessus de l’annonce de Jésus. Or, il y aura des faibles d’esprit ou des prétentieux qui feront des calculs ou qui chercheront à prendre la figure christique pour créer un pseudo-événement ressemblant à la venue du Christ. Jésus demande de s’en méfier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21</a:t>
            </a:fld>
            <a:endParaRPr lang="fr-FR"/>
          </a:p>
        </p:txBody>
      </p:sp>
    </p:spTree>
    <p:extLst>
      <p:ext uri="{BB962C8B-B14F-4D97-AF65-F5344CB8AC3E}">
        <p14:creationId xmlns:p14="http://schemas.microsoft.com/office/powerpoint/2010/main" val="4194392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00" dirty="0">
                <a:effectLst/>
                <a:latin typeface="Book Antiqua" panose="02040602050305030304" pitchFamily="18" charset="0"/>
                <a:ea typeface="Calibri" panose="020F0502020204030204" pitchFamily="34" charset="0"/>
                <a:cs typeface="Times New Roman" panose="02020603050405020304" pitchFamily="18" charset="0"/>
              </a:rPr>
              <a:t>Mesdames et messieurs, je suis heureux de vous accueillir car le sujet de cette conférence est probablement le plus beau et le plus réjouissant. Je veux vous parler ce soir (ou ce matin !) d’un voyage dans l’espace. Je ne vous cache pas que la conquête spatiale a toujours la côte. Outre les nations, les particuliers s’en mêlent, surtout les milliardaires car ils en ont les moyens. Car tous veulent prendre les devants pour</a:t>
            </a:r>
            <a:r>
              <a:rPr lang="fr-FR" sz="1200" b="1" kern="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a:t>
            </a:r>
            <a:r>
              <a:rPr lang="fr-RE" sz="1200" kern="100" dirty="0">
                <a:effectLst/>
                <a:latin typeface="Book Antiqua" panose="02040602050305030304" pitchFamily="18" charset="0"/>
                <a:ea typeface="Calibri" panose="020F0502020204030204" pitchFamily="34" charset="0"/>
                <a:cs typeface="Times New Roman" panose="02020603050405020304" pitchFamily="18" charset="0"/>
              </a:rPr>
              <a:t>pour voyager dans l’espace.</a:t>
            </a:r>
            <a:endParaRPr lang="fr-RE"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2</a:t>
            </a:fld>
            <a:endParaRPr lang="fr-FR"/>
          </a:p>
        </p:txBody>
      </p:sp>
    </p:spTree>
    <p:extLst>
      <p:ext uri="{BB962C8B-B14F-4D97-AF65-F5344CB8AC3E}">
        <p14:creationId xmlns:p14="http://schemas.microsoft.com/office/powerpoint/2010/main" val="26722687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solidFill>
                  <a:srgbClr val="000000"/>
                </a:solidFill>
                <a:effectLst/>
                <a:latin typeface="Book Antiqua" panose="02040602050305030304" pitchFamily="18" charset="0"/>
                <a:ea typeface="Calibri" panose="020F0502020204030204" pitchFamily="34" charset="0"/>
                <a:cs typeface="Times New Roman" panose="02020603050405020304" pitchFamily="18" charset="0"/>
              </a:rPr>
              <a:t>(Lire le texte biblique en premier) Vous avez reçu suffisamment d’indications pour ne pas vous tromper. Entrez simplement en chemin d’espérance, puisque c’est Jésus lui</a:t>
            </a:r>
            <a:r>
              <a:rPr lang="fr-FR" sz="1800" kern="100" dirty="0">
                <a:solidFill>
                  <a:srgbClr val="31374A"/>
                </a:solidFill>
                <a:effectLst/>
                <a:latin typeface="Book Antiqua" panose="02040602050305030304" pitchFamily="18" charset="0"/>
                <a:ea typeface="Calibri" panose="020F0502020204030204" pitchFamily="34" charset="0"/>
                <a:cs typeface="Times New Roman" panose="02020603050405020304" pitchFamily="18" charset="0"/>
              </a:rPr>
              <a:t>-même qui vous y invite.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22</a:t>
            </a:fld>
            <a:endParaRPr lang="fr-FR"/>
          </a:p>
        </p:txBody>
      </p:sp>
    </p:spTree>
    <p:extLst>
      <p:ext uri="{BB962C8B-B14F-4D97-AF65-F5344CB8AC3E}">
        <p14:creationId xmlns:p14="http://schemas.microsoft.com/office/powerpoint/2010/main" val="295852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question qui se pose, à ce stade de notre réflexion, est de savoir comment, c’est-à-dire dans quel état d’esprit et d’action, attendre le retour de Jésus…</a:t>
            </a:r>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23</a:t>
            </a:fld>
            <a:endParaRPr lang="fr-FR"/>
          </a:p>
        </p:txBody>
      </p:sp>
    </p:spTree>
    <p:extLst>
      <p:ext uri="{BB962C8B-B14F-4D97-AF65-F5344CB8AC3E}">
        <p14:creationId xmlns:p14="http://schemas.microsoft.com/office/powerpoint/2010/main" val="12321847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effectLst/>
                <a:latin typeface="Book Antiqua" panose="02040602050305030304" pitchFamily="18" charset="0"/>
                <a:ea typeface="Calibri" panose="020F0502020204030204" pitchFamily="34" charset="0"/>
                <a:cs typeface="Times New Roman" panose="02020603050405020304" pitchFamily="18" charset="0"/>
              </a:rPr>
              <a:t>Le chemin d’espérance n’est pas quelque chose de mystique ou de théorique. Il se découvre, se vérifie dans la loi qui régit le royaume de grâce, en attendant l’avènement du royaume de gloire, lorsque le Seigneur reviendra. Cette loi a un nom, le service, et un territoire, la relation avec l’autre… Pour être dans le royaume de grâce et être bien considéré, Jésus nous demande un esprit de service. Il déclare </a:t>
            </a:r>
            <a:r>
              <a:rPr lang="fr-RE" dirty="0">
                <a:effectLst/>
              </a:rPr>
              <a:t> (cliquer et lire le texte de Mt 20...)</a:t>
            </a:r>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24</a:t>
            </a:fld>
            <a:endParaRPr lang="fr-FR"/>
          </a:p>
        </p:txBody>
      </p:sp>
    </p:spTree>
    <p:extLst>
      <p:ext uri="{BB962C8B-B14F-4D97-AF65-F5344CB8AC3E}">
        <p14:creationId xmlns:p14="http://schemas.microsoft.com/office/powerpoint/2010/main" val="2694456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croix fait ressortir l’esprit de service qui émanait de Jésus, de sa personne aussi bien que de ses actes. En acceptant de subir la croix, il a montré que le chemin du royaume des cieux passe par un esprit de renoncement, d’abandon d’un moi surdimensionné, de l’orgueil et de toute velléité de pouvoir ou de domination.</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25</a:t>
            </a:fld>
            <a:endParaRPr lang="fr-FR"/>
          </a:p>
        </p:txBody>
      </p:sp>
    </p:spTree>
    <p:extLst>
      <p:ext uri="{BB962C8B-B14F-4D97-AF65-F5344CB8AC3E}">
        <p14:creationId xmlns:p14="http://schemas.microsoft.com/office/powerpoint/2010/main" val="20655067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déclaration de Jésus sur le service fait suite à la demande de la mère des fils de Zébédée, une mère qui anticipant sur la venue du royaume, demande des portefeuilles ministériels pour ses fils… La politique n’est pas loin, n’est-ce pas ? Cela me fait penser à </a:t>
            </a:r>
            <a:r>
              <a:rPr lang="fr-FR" sz="1800"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la période qui a suivi la dissolution de l’Assemblée nationale en France en 2024, et les élections législatives. Tous les partis politiques faisaient pression sur le président Emmanuel Macron pour le choix du Premier ministre. Plusieurs noms étaient évoqués jusqu’à la fin du mois d’août et nous ne savons pas si les individus mentionnés voulaient aider le pays ou entrer dans l’histoire… Sans compter ceux qui se voyaient déjà dans le prochain gouvernement. </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Ceci pour dire que le désir d’avoir « une bonne place » au gouvernement est un réflexe présent chez beaucoup de personnes.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26</a:t>
            </a:fld>
            <a:endParaRPr lang="fr-FR"/>
          </a:p>
        </p:txBody>
      </p:sp>
    </p:spTree>
    <p:extLst>
      <p:ext uri="{BB962C8B-B14F-4D97-AF65-F5344CB8AC3E}">
        <p14:creationId xmlns:p14="http://schemas.microsoft.com/office/powerpoint/2010/main" val="15166372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À chaque fois que les échéances électives approchent, dans la société civile en général et même dans les associations de toutes sortes, les paris sont ouverts et tous les pronostics se mettent en marche…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Avec Jésus-Christ comme chef du gouvernement du ciel, le premier critère de grandeur est le service. En d’autres termes, pour être grand aux yeux de Dieu, il faut faire preuve d’humilité. La Bible dit bien que Dieu fait preuve de bonté envers les humbles et qu’il n’approuve pas les orgueilleux (1Pierre 5.5-6 ; Proverbes 3.34). Il arrive que certains hommes se substituent à Dieu pour mettre des étiquettes sur leurs semblables. Mais Dieu, qui sonde les cœurs, l’intimité des pensées et des sentiments, sait qui est orgueilleux et qui ne l’est pas.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27</a:t>
            </a:fld>
            <a:endParaRPr lang="fr-FR"/>
          </a:p>
        </p:txBody>
      </p:sp>
    </p:spTree>
    <p:extLst>
      <p:ext uri="{BB962C8B-B14F-4D97-AF65-F5344CB8AC3E}">
        <p14:creationId xmlns:p14="http://schemas.microsoft.com/office/powerpoint/2010/main" val="27617971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capacité de renoncer à soi et de se sacrifier pour les autres ne s’acquiert pas du jour au lendemain. Ce n’est qu’auprès de Jésus-Christ que nous pourrons développer une telle faculté. Qui d’autre que lui, serviteur des serviteurs, humble parmi les petits, lui le grand Roi qui a quitté l’honneur et la gloire de la cour céleste, saurait nous apprendre l’humilité dans le service ?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Aujourd’hui, le monde n’encourage ni à l’humilité ni au service puisque tout se paye, tout s’achète et tout se vend. Ce qui est gratuit finit par devenir suspect ou inintéressant. Dès que la notion de service est évoquée, les candidats se font rares. Le royaume de Dieu invite les hommes et les femmes de bonne volonté à se débarrasser de toute forme d’orgueil, de vanité pour se mettre au niveau des autres.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28</a:t>
            </a:fld>
            <a:endParaRPr lang="fr-FR"/>
          </a:p>
        </p:txBody>
      </p:sp>
    </p:spTree>
    <p:extLst>
      <p:ext uri="{BB962C8B-B14F-4D97-AF65-F5344CB8AC3E}">
        <p14:creationId xmlns:p14="http://schemas.microsoft.com/office/powerpoint/2010/main" val="20044327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Trop souvent, nos réactions égocentriques nous rendent esclaves des circonstances et des hommes. En apprenant à vivre comme le Seigneur nous le demande, nous finirons par être libres et vainqueurs, accessibles aux autres et nous aurons de la joie à rendre le bien pour le mal, à panser les blessures face aux insultes, à donner à l’autre une place d’honneur et à éviter tout esprit de concurrence et de rivalité.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Les chrétiens ne sont pas à l’abri des dérives évoquées plus haut. Jésus s’adresse à ses disciples en particulier, sachant que vivant dans un monde qui fonctionne sur le mode concurrentiel, égoïste et individualiste, ils seront en permanence tentés ou entraînés, à moins de faire attention et de retourner régulièrement à la source de l’humilité et de l’esprit de service, c’est-à-dire à Jésus lui-même.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29</a:t>
            </a:fld>
            <a:endParaRPr lang="fr-FR"/>
          </a:p>
        </p:txBody>
      </p:sp>
    </p:spTree>
    <p:extLst>
      <p:ext uri="{BB962C8B-B14F-4D97-AF65-F5344CB8AC3E}">
        <p14:creationId xmlns:p14="http://schemas.microsoft.com/office/powerpoint/2010/main" val="24389846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Jésus raconte deux paraboles pour parler de son retour, celle des dix vierges, la plus connue et celle des talents, la plus utilisée dans les églises pour parler du service et de l’engagement.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30</a:t>
            </a:fld>
            <a:endParaRPr lang="fr-FR"/>
          </a:p>
        </p:txBody>
      </p:sp>
    </p:spTree>
    <p:extLst>
      <p:ext uri="{BB962C8B-B14F-4D97-AF65-F5344CB8AC3E}">
        <p14:creationId xmlns:p14="http://schemas.microsoft.com/office/powerpoint/2010/main" val="6237846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première parabole attire notre attention sur un groupe de jeunes filles, au nombre de dix, mais avec quelques nuances.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400"/>
              </a:spcBef>
              <a:spcAft>
                <a:spcPts val="400"/>
              </a:spcAft>
              <a:buFont typeface="Times New Roman" panose="02020603050405020304" pitchFamily="18" charset="0"/>
              <a:buChar char="-"/>
            </a:pPr>
            <a:r>
              <a:rPr lang="fr-FR" sz="1800" kern="100" dirty="0">
                <a:effectLst/>
                <a:latin typeface="Book Antiqua" panose="02040602050305030304" pitchFamily="18" charset="0"/>
                <a:ea typeface="Times New Roman" panose="02020603050405020304" pitchFamily="18" charset="0"/>
                <a:cs typeface="Times New Roman" panose="02020603050405020304" pitchFamily="18" charset="0"/>
              </a:rPr>
              <a:t>Toutes vont à la rencontre de l’Époux ;</a:t>
            </a:r>
            <a:endParaRPr lang="fr-RE"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400"/>
              </a:spcBef>
              <a:spcAft>
                <a:spcPts val="400"/>
              </a:spcAft>
              <a:buFont typeface="Times New Roman" panose="02020603050405020304" pitchFamily="18" charset="0"/>
              <a:buChar char="-"/>
            </a:pPr>
            <a:r>
              <a:rPr lang="fr-FR" sz="1800" kern="100" dirty="0">
                <a:effectLst/>
                <a:latin typeface="Book Antiqua" panose="02040602050305030304" pitchFamily="18" charset="0"/>
                <a:ea typeface="Times New Roman" panose="02020603050405020304" pitchFamily="18" charset="0"/>
                <a:cs typeface="Times New Roman" panose="02020603050405020304" pitchFamily="18" charset="0"/>
              </a:rPr>
              <a:t>Toutes ont une lampe ;</a:t>
            </a:r>
            <a:endParaRPr lang="fr-RE"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400"/>
              </a:spcBef>
              <a:spcAft>
                <a:spcPts val="400"/>
              </a:spcAft>
              <a:buFont typeface="Times New Roman" panose="02020603050405020304" pitchFamily="18" charset="0"/>
              <a:buChar char="-"/>
            </a:pPr>
            <a:r>
              <a:rPr lang="fr-FR" sz="1800" kern="100" dirty="0">
                <a:effectLst/>
                <a:latin typeface="Book Antiqua" panose="02040602050305030304" pitchFamily="18" charset="0"/>
                <a:ea typeface="Times New Roman" panose="02020603050405020304" pitchFamily="18" charset="0"/>
                <a:cs typeface="Times New Roman" panose="02020603050405020304" pitchFamily="18" charset="0"/>
              </a:rPr>
              <a:t>Cinq d’entre elles sont prudentes ;</a:t>
            </a:r>
            <a:endParaRPr lang="fr-RE"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400"/>
              </a:spcBef>
              <a:spcAft>
                <a:spcPts val="400"/>
              </a:spcAft>
              <a:buFont typeface="Times New Roman" panose="02020603050405020304" pitchFamily="18" charset="0"/>
              <a:buChar char="-"/>
            </a:pPr>
            <a:r>
              <a:rPr lang="fr-FR" sz="1800" kern="100" dirty="0">
                <a:effectLst/>
                <a:latin typeface="Book Antiqua" panose="02040602050305030304" pitchFamily="18" charset="0"/>
                <a:ea typeface="Times New Roman" panose="02020603050405020304" pitchFamily="18" charset="0"/>
                <a:cs typeface="Times New Roman" panose="02020603050405020304" pitchFamily="18" charset="0"/>
              </a:rPr>
              <a:t>Cinq sont imprudentes</a:t>
            </a:r>
            <a:endParaRPr lang="fr-RE"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400"/>
              </a:spcBef>
              <a:spcAft>
                <a:spcPts val="400"/>
              </a:spcAft>
              <a:buFont typeface="Times New Roman" panose="02020603050405020304" pitchFamily="18" charset="0"/>
              <a:buChar char="-"/>
            </a:pPr>
            <a:r>
              <a:rPr lang="fr-FR" sz="1800" kern="100" dirty="0">
                <a:effectLst/>
                <a:latin typeface="Book Antiqua" panose="02040602050305030304" pitchFamily="18" charset="0"/>
                <a:ea typeface="Times New Roman" panose="02020603050405020304" pitchFamily="18" charset="0"/>
                <a:cs typeface="Times New Roman" panose="02020603050405020304" pitchFamily="18" charset="0"/>
              </a:rPr>
              <a:t>Les prudentes ont pris de l’huile en réserve</a:t>
            </a:r>
            <a:endParaRPr lang="fr-RE"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400"/>
              </a:spcBef>
              <a:spcAft>
                <a:spcPts val="400"/>
              </a:spcAft>
              <a:buFont typeface="Times New Roman" panose="02020603050405020304" pitchFamily="18" charset="0"/>
              <a:buChar char="-"/>
            </a:pPr>
            <a:r>
              <a:rPr lang="fr-FR" sz="1800" kern="100" dirty="0">
                <a:effectLst/>
                <a:latin typeface="Book Antiqua" panose="02040602050305030304" pitchFamily="18" charset="0"/>
                <a:ea typeface="Times New Roman" panose="02020603050405020304" pitchFamily="18" charset="0"/>
                <a:cs typeface="Times New Roman" panose="02020603050405020304" pitchFamily="18" charset="0"/>
              </a:rPr>
              <a:t>Les imprudentes n’ont pas de réserve…</a:t>
            </a:r>
            <a:endParaRPr lang="fr-RE"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31</a:t>
            </a:fld>
            <a:endParaRPr lang="fr-FR"/>
          </a:p>
        </p:txBody>
      </p:sp>
    </p:spTree>
    <p:extLst>
      <p:ext uri="{BB962C8B-B14F-4D97-AF65-F5344CB8AC3E}">
        <p14:creationId xmlns:p14="http://schemas.microsoft.com/office/powerpoint/2010/main" val="1018515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RE" sz="1800" kern="100" dirty="0">
                <a:effectLst/>
                <a:latin typeface="Book Antiqua" panose="02040602050305030304" pitchFamily="18" charset="0"/>
                <a:ea typeface="Calibri" panose="020F0502020204030204" pitchFamily="34" charset="0"/>
                <a:cs typeface="Times New Roman" panose="02020603050405020304" pitchFamily="18" charset="0"/>
              </a:rPr>
              <a:t>La compagnie de Richard Branson a ouvert au public la vente de tickets à </a:t>
            </a:r>
            <a:r>
              <a:rPr lang="fr-RE" sz="1800" b="1" kern="100" dirty="0">
                <a:effectLst/>
                <a:latin typeface="Book Antiqua" panose="02040602050305030304" pitchFamily="18" charset="0"/>
                <a:ea typeface="Calibri" panose="020F0502020204030204" pitchFamily="34" charset="0"/>
                <a:cs typeface="Times New Roman" panose="02020603050405020304" pitchFamily="18" charset="0"/>
              </a:rPr>
              <a:t>450.000 dollars </a:t>
            </a:r>
            <a:r>
              <a:rPr lang="fr-RE" sz="1800" kern="100" dirty="0">
                <a:effectLst/>
                <a:latin typeface="Book Antiqua" panose="02040602050305030304" pitchFamily="18" charset="0"/>
                <a:ea typeface="Calibri" panose="020F0502020204030204" pitchFamily="34" charset="0"/>
                <a:cs typeface="Times New Roman" panose="02020603050405020304" pitchFamily="18" charset="0"/>
              </a:rPr>
              <a:t>pour ses prochaines expéditions suborbitales</a:t>
            </a:r>
            <a:r>
              <a:rPr lang="fr-RE" sz="1800" b="1" kern="100" dirty="0">
                <a:effectLst/>
                <a:latin typeface="Book Antiqua" panose="02040602050305030304" pitchFamily="18" charset="0"/>
                <a:ea typeface="Calibri" panose="020F0502020204030204" pitchFamily="34" charset="0"/>
                <a:cs typeface="Times New Roman" panose="02020603050405020304" pitchFamily="18" charset="0"/>
              </a:rPr>
              <a:t> avec Virgin Galactic</a:t>
            </a:r>
            <a:r>
              <a:rPr lang="fr-RE" sz="1800" kern="100" dirty="0">
                <a:effectLst/>
                <a:latin typeface="Book Antiqua" panose="02040602050305030304" pitchFamily="18" charset="0"/>
                <a:ea typeface="Calibri" panose="020F0502020204030204" pitchFamily="34" charset="0"/>
                <a:cs typeface="Times New Roman" panose="02020603050405020304" pitchFamily="18" charset="0"/>
              </a:rPr>
              <a:t>. Les deux tiers des billets ont déjà trouvé preneur.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Book Antiqua" panose="02040602050305030304" pitchFamily="18" charset="0"/>
                <a:ea typeface="Calibri" panose="020F0502020204030204" pitchFamily="34" charset="0"/>
                <a:cs typeface="Times New Roman" panose="02020603050405020304" pitchFamily="18" charset="0"/>
              </a:rPr>
              <a:t>Mardi 20 juillet 2021, soit neuf jours après le voyage spatial du milliardaire Richard Branson à bord du vaisseau VSS Unity de Virgin Galactic, </a:t>
            </a:r>
            <a:r>
              <a:rPr lang="fr-RE" b="1" i="0" dirty="0">
                <a:solidFill>
                  <a:srgbClr val="000000"/>
                </a:solidFill>
                <a:effectLst/>
                <a:latin typeface="Roboto" panose="020F0502020204030204" pitchFamily="34" charset="0"/>
              </a:rPr>
              <a:t>450.000 dollars pour voyager dans l'espace avec Virgin Galactic</a:t>
            </a:r>
          </a:p>
          <a:p>
            <a:pPr algn="l" fontAlgn="ctr"/>
            <a:r>
              <a:rPr lang="fr-RE" b="0" i="0" dirty="0">
                <a:solidFill>
                  <a:srgbClr val="000000"/>
                </a:solidFill>
                <a:effectLst/>
                <a:latin typeface="Roboto" panose="02000000000000000000" pitchFamily="2" charset="0"/>
              </a:rPr>
              <a:t>La compagnie de Richard Branson a ouvert au public la vente de tickets pour ses prochaines expéditions suborbitales. Les deux tiers des billets ont déjà trouvé preneur.</a:t>
            </a:r>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3</a:t>
            </a:fld>
            <a:endParaRPr lang="fr-FR"/>
          </a:p>
        </p:txBody>
      </p:sp>
    </p:spTree>
    <p:extLst>
      <p:ext uri="{BB962C8B-B14F-4D97-AF65-F5344CB8AC3E}">
        <p14:creationId xmlns:p14="http://schemas.microsoft.com/office/powerpoint/2010/main" val="23084292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J’imagine que vous aimez aller à des cérémonies de mariage et peut-être en lisant ces lignes des images de votre propre cérémonie vous reviennent à l’esprit. Désolé pour les émotions que cela suscite… Vous faites tout pour être à l’heure, pour avoir une bonne place dans la salle ou l’église, vous préparez une belle tenue, sauf si vous êtes la mariée et là il n’y a pas de rivalité.</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Jésus raconte que l’Époux arrive tard dans la nuit, à minuit, en somme à une heure où personne n’attend l’arrivée d’un marié et le lancement du cortège. D’habitude on attend plus la mariée que le marié. Souvent on attend un peu, mais pas trop, n’est-ce pas ? Minuit, c’est l’heure où nous pensons qu’il n’y aura pas de mariage… Minuit, c’est l’heure où généralement la fête autour d’un mariage bat son plein, les réjouissances étant entamées depuis bien longtemps. Mais c’est Jésus qui raconte et il a bien commencé en disant « Le royaume des cieux est semblable à…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32</a:t>
            </a:fld>
            <a:endParaRPr lang="fr-FR"/>
          </a:p>
        </p:txBody>
      </p:sp>
    </p:spTree>
    <p:extLst>
      <p:ext uri="{BB962C8B-B14F-4D97-AF65-F5344CB8AC3E}">
        <p14:creationId xmlns:p14="http://schemas.microsoft.com/office/powerpoint/2010/main" val="9969427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L’affolement des vierges imprudentes lorsque retentit le cri « Voici l’Époux, allez à sa rencontre » pourrait indiquer, par Jésus, l’affolement de ceux qui ne seront pas prêts lorsqu’il reviendra, et cela, même parmi les croyants.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Jésus est en train de dire à ses disciples que le royaume viendra sûrement, mais à un moment inattendu. Ce qui peut se décider, encore aujourd’hui, concerne l’état de préparation des disciples.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La grande leçon est enseignée par Jésus lui-même : « Veillez donc car vous ne connaissez ni le jour, ni l’heure » (v.13).</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L’exemple des vierges qui attendent doit interpeller les chrétiens qui prétendent attendre le retour de Jésus. Une attente sans préparation est vouée à l’échec et à la déconvenue. Une apparence de chrétiens ne sauvera personne, s’il n’y a pas de réserve pour tenir la distance.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33</a:t>
            </a:fld>
            <a:endParaRPr lang="fr-FR"/>
          </a:p>
        </p:txBody>
      </p:sp>
    </p:spTree>
    <p:extLst>
      <p:ext uri="{BB962C8B-B14F-4D97-AF65-F5344CB8AC3E}">
        <p14:creationId xmlns:p14="http://schemas.microsoft.com/office/powerpoint/2010/main" val="30855786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Aft>
                <a:spcPts val="400"/>
              </a:spcAft>
            </a:pPr>
            <a:r>
              <a:rPr lang="fr-FR" sz="1800" b="1" i="1" kern="100" dirty="0">
                <a:effectLst/>
                <a:latin typeface="Book Antiqua" panose="02040602050305030304" pitchFamily="18" charset="0"/>
                <a:ea typeface="Calibri" panose="020F0502020204030204" pitchFamily="34" charset="0"/>
                <a:cs typeface="Times New Roman" panose="02020603050405020304" pitchFamily="18" charset="0"/>
              </a:rPr>
              <a:t>La parabole des talents.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Dans la deuxième parabole, Jésus parle de (ou à) ceux qui occupent une place dans sa maison.</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Vous êtes croyants ? C’est bien ! Vous fréquentez une église ou vous avez une religion non-chrétienne ? Ou vous faites partie des sceptiques ? Intéressant, du moins si vous avez une opinion sur le sens de la vie et des événements ! J’espère que vous avez compris que l’histoire de notre monde va inexorablement vers le retour du Christ. Si vous l’avez compris et si vous l’acceptez, le Christ vous invite à vous comporter comme un vrai disciple, avec un esprit de persévérance, de stabilité et un esprit de service.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34</a:t>
            </a:fld>
            <a:endParaRPr lang="fr-FR"/>
          </a:p>
        </p:txBody>
      </p:sp>
    </p:spTree>
    <p:extLst>
      <p:ext uri="{BB962C8B-B14F-4D97-AF65-F5344CB8AC3E}">
        <p14:creationId xmlns:p14="http://schemas.microsoft.com/office/powerpoint/2010/main" val="7179451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Allons droit au but ! Sur le chemin de l’espérance, beaucoup de croyants peuvent se ressembler, de loin. Même groupe social, mêmes doctrines, même liturgie, mêmes rituels…mais la différence se situe au niveau de la mentalité de l’attente du retour du Christ. Si vous attendez le retour de Jésus, la première chose à comprendre avec ces deux paraboles, est le principe d’un temps allongé, ou d’un long temps. Dans les deux, Jésus emploie des expressions clairement intentionnelles : « comme l’époux tardait », « à minuit » et « longtemps après, le maître revint… ».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Retenons que dans la deuxième parabole, Jésus renseigne les chrétiens (et le monde aussi) sur plusieurs aspects qui reflètent le royaume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35</a:t>
            </a:fld>
            <a:endParaRPr lang="fr-FR"/>
          </a:p>
        </p:txBody>
      </p:sp>
    </p:spTree>
    <p:extLst>
      <p:ext uri="{BB962C8B-B14F-4D97-AF65-F5344CB8AC3E}">
        <p14:creationId xmlns:p14="http://schemas.microsoft.com/office/powerpoint/2010/main" val="26208531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Dans cette parabole, tout le monde a une mission, mais chacun selon sa capacité. Relisez ce passage biblique et vous verrez que dans la maison de ce maître, personne n’est laissé dans la passivité. Jésus fait également comprendre que le mauvais serviteur n’est pas puni parce qu’il avait moins de capacité que ses collègues, mais bien parce qu’il n’a pas fait fructifier le talent confié par le maître. Jésus laisse entendre que le retour du Fils sera à l’image de cette parabole. Il est vrai qu’elle s’adresse à ceux qui sont considérés comme ses serviteurs. Disons ici qu’il s’agit clairement des chrétiens qui constituent les communautés de foi, que nous appelons « églises ». La maison doit être bien gardée, entretenue et ceux qui ont une responsabilité doivent l’exercer en fonction de leur capacité, avec l’idée que l’investissement du Maître doit rapporter des intérêts.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36</a:t>
            </a:fld>
            <a:endParaRPr lang="fr-FR"/>
          </a:p>
        </p:txBody>
      </p:sp>
    </p:spTree>
    <p:extLst>
      <p:ext uri="{BB962C8B-B14F-4D97-AF65-F5344CB8AC3E}">
        <p14:creationId xmlns:p14="http://schemas.microsoft.com/office/powerpoint/2010/main" val="25821721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107950" algn="just">
              <a:spcAft>
                <a:spcPts val="400"/>
              </a:spcAft>
              <a:tabLst>
                <a:tab pos="1895475" algn="l"/>
              </a:tabLst>
            </a:pPr>
            <a:r>
              <a:rPr lang="fr-FR" sz="1800" kern="100" dirty="0">
                <a:effectLst/>
                <a:latin typeface="Book Antiqua" panose="02040602050305030304" pitchFamily="18" charset="0"/>
                <a:ea typeface="Calibri" panose="020F0502020204030204" pitchFamily="34" charset="0"/>
                <a:cs typeface="Arial" panose="020B0604020202020204" pitchFamily="34" charset="0"/>
              </a:rPr>
              <a:t>Les événements historiques viennent confirmer que le temps est non maîtrisable puisqu’il est invisible et passif. Nous n’avons aucun pouvoir sur le temps, aucun moyen de refaire l’histoire, de remonter dans le temps ou d’aller dans le futur. La science-fiction est très imaginative, mais tellement illusoire. Le seul fait historique futur qui repose sur une certitude est le retour du Christ.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107950" algn="just">
              <a:spcAft>
                <a:spcPts val="400"/>
              </a:spcAft>
              <a:tabLst>
                <a:tab pos="1895475" algn="l"/>
              </a:tabLst>
            </a:pPr>
            <a:r>
              <a:rPr lang="fr-FR" sz="1800" kern="100" dirty="0">
                <a:effectLst/>
                <a:latin typeface="Book Antiqua" panose="02040602050305030304" pitchFamily="18" charset="0"/>
                <a:ea typeface="Calibri" panose="020F0502020204030204" pitchFamily="34" charset="0"/>
                <a:cs typeface="Arial" panose="020B0604020202020204" pitchFamily="34" charset="0"/>
              </a:rPr>
              <a:t>En regardant de près la société dans laquelle nous vivons, nous découvrons que le quotidien est rempli des peurs actuelles. La société a beaucoup évolué et des progrès scientifiques et techniques considérables ont été faits, mais tout cela n’a pas évacué les craintes de l’homme de la rue, des jeunes comme des plus âgés. Parmi les plus significatives nous pouvons identifier les suivantes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37</a:t>
            </a:fld>
            <a:endParaRPr lang="fr-FR"/>
          </a:p>
        </p:txBody>
      </p:sp>
    </p:spTree>
    <p:extLst>
      <p:ext uri="{BB962C8B-B14F-4D97-AF65-F5344CB8AC3E}">
        <p14:creationId xmlns:p14="http://schemas.microsoft.com/office/powerpoint/2010/main" val="5796091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Arial" panose="020B0604020202020204" pitchFamily="34" charset="0"/>
              </a:rPr>
              <a:t>Devant ces menaces dans leur quotidien, les hommes de la société, y compris les chrétiens, ne voient pas toujours de solution immédiate. Alors, se présente le besoin ou l’envie de se mobiliser, se battre contre les tendances, manifester la désapprobation par des marches silencieuses ou des manifestations bruyantes, s’engager dans des associations écologiques, citoyennes. Personne ne veut hypothéquer son avenir ni celui de ses enfants.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38</a:t>
            </a:fld>
            <a:endParaRPr lang="fr-FR"/>
          </a:p>
        </p:txBody>
      </p:sp>
    </p:spTree>
    <p:extLst>
      <p:ext uri="{BB962C8B-B14F-4D97-AF65-F5344CB8AC3E}">
        <p14:creationId xmlns:p14="http://schemas.microsoft.com/office/powerpoint/2010/main" val="37561759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Arial" panose="020B0604020202020204" pitchFamily="34" charset="0"/>
              </a:rPr>
              <a:t>Le monde n’a pas tort dans ses peurs, il n’a pas tort dans ses estimations sur le vrai potentiel de la terre, des ressources naturelles, mais il passe à côté de la plus belle des perspectives de l’histoire de cette planète. Non pas un Big Bang ni un Big crash, mais le retour en gloire de notre Seigneur Jésus. Ceux qui veulent redessiner le monde n’ont que de grandes ambitions pour lui, avec des tendances hégémoniques, mais aucune vision éclairée par la parole de Dieu. Les discours de nos politiques les plus visionnaires sur le futur sont intéressants en ce qui concerne leurs rêves, mais plus personne ne pense au-delà de dix ans. Les plus téméraires osent embrasser du regard une période de vingt-cinq ans, mais guère plus. Les pensées politiques sont de plus en plus nostalgiques d’un âge d’or qu’enthousiastes sur un rêve d’avenir.</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39</a:t>
            </a:fld>
            <a:endParaRPr lang="fr-FR"/>
          </a:p>
        </p:txBody>
      </p:sp>
    </p:spTree>
    <p:extLst>
      <p:ext uri="{BB962C8B-B14F-4D97-AF65-F5344CB8AC3E}">
        <p14:creationId xmlns:p14="http://schemas.microsoft.com/office/powerpoint/2010/main" val="8005882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effectLst/>
                <a:latin typeface="Book Antiqua" panose="02040602050305030304" pitchFamily="18" charset="0"/>
                <a:ea typeface="Calibri" panose="020F0502020204030204" pitchFamily="34" charset="0"/>
                <a:cs typeface="Arial" panose="020B0604020202020204" pitchFamily="34" charset="0"/>
              </a:rPr>
              <a:t>L’espérance de son retour s’inscrit dans le cœur du croyant comme une certitude, pour la seule raison que c’est Jésus lui-même qui en parle le premier et le dernier dans la Bible (Jean 14.1-3 ; Apocalypse 22.7,12, 20). Ne croyons pas au retour de Jésus simplement parce que quelqu’un d’autre nous l’a dit - parents, enfants, conférenciers, pasteurs, amis… Croyons seulement et personnellement parce que </a:t>
            </a:r>
            <a:r>
              <a:rPr lang="fr-FR" sz="1800" b="1" dirty="0">
                <a:effectLst/>
                <a:latin typeface="Book Antiqua" panose="02040602050305030304" pitchFamily="18" charset="0"/>
                <a:ea typeface="Calibri" panose="020F0502020204030204" pitchFamily="34" charset="0"/>
                <a:cs typeface="Arial" panose="020B0604020202020204" pitchFamily="34" charset="0"/>
              </a:rPr>
              <a:t>Jésus l’a dit</a:t>
            </a:r>
            <a:r>
              <a:rPr lang="fr-FR" sz="1800" dirty="0">
                <a:effectLst/>
                <a:latin typeface="Book Antiqua" panose="02040602050305030304" pitchFamily="18" charset="0"/>
                <a:ea typeface="Calibri" panose="020F0502020204030204" pitchFamily="34" charset="0"/>
                <a:cs typeface="Arial" panose="020B0604020202020204" pitchFamily="34" charset="0"/>
              </a:rPr>
              <a:t> : il s’est engagé derrière cette promesse, il y va de sa gloire, de sa dignité, de son honneur et de sa réputation face à l’univers. « Le Seigneur ne tarde pas dans l’accomplissement de sa promesse », dit Pierre (2 Pierre 3.9) et puisque c’est un Dieu de parole, cette promesse se réalisera certainement. Pierre enseigne que Dieu laisse du temps aux cœurs enclins à accepter le salut qu’il offre en Jésus.</a:t>
            </a:r>
            <a:r>
              <a:rPr lang="fr-RE" dirty="0">
                <a:effectLst/>
              </a:rPr>
              <a:t> </a:t>
            </a:r>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40</a:t>
            </a:fld>
            <a:endParaRPr lang="fr-FR"/>
          </a:p>
        </p:txBody>
      </p:sp>
    </p:spTree>
    <p:extLst>
      <p:ext uri="{BB962C8B-B14F-4D97-AF65-F5344CB8AC3E}">
        <p14:creationId xmlns:p14="http://schemas.microsoft.com/office/powerpoint/2010/main" val="15573003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107950" algn="just">
              <a:spcAft>
                <a:spcPts val="400"/>
              </a:spcAft>
            </a:pPr>
            <a:r>
              <a:rPr lang="fr-FR" sz="1800" kern="100" dirty="0">
                <a:effectLst/>
                <a:latin typeface="Book Antiqua" panose="02040602050305030304" pitchFamily="18" charset="0"/>
                <a:ea typeface="Calibri" panose="020F0502020204030204" pitchFamily="34" charset="0"/>
                <a:cs typeface="Arial" panose="020B0604020202020204" pitchFamily="34" charset="0"/>
              </a:rPr>
              <a:t>Quand le moment viendra, Jésus ne fera plus œuvre de Médiateur et d’intercesseur. Quand résonnera l’annonce « tout est accompli », dans le sanctuaire céleste, Jésus quittera sa fonction de Grand Prêtre et se préparera à venir en triomphe, en puissance et en gloire pour chercher les fils et les filles de Dieu.</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6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Avez-vous conscience que le temps pourrait paraître long entre l’annonce de la venue et la venue elle-même ? Oui, moi aussi, j’en suis au même constat et cela ne devrait plus nous surprendre, d’autant que nous avons été avertis par les prophètes et les apôtres et surtout par Jésus lui-même, à travers les paraboles du royaume, surtout là où il fait ressortir la notion de temps allongé ou prolongé, sans pour autant dire qu’il sera en avance ou en retard sur le « timing » propre à l’événement. </a:t>
            </a:r>
            <a:r>
              <a:rPr lang="fr-FR" sz="1800" b="1"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La seule certitude vient du fait que le Père céleste sait quand il enverra son Fils Unique chercher les rachetés, ceux qui l’auront accepté comme Sauveur et Seigneur.</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41</a:t>
            </a:fld>
            <a:endParaRPr lang="fr-FR"/>
          </a:p>
        </p:txBody>
      </p:sp>
    </p:spTree>
    <p:extLst>
      <p:ext uri="{BB962C8B-B14F-4D97-AF65-F5344CB8AC3E}">
        <p14:creationId xmlns:p14="http://schemas.microsoft.com/office/powerpoint/2010/main" val="4251300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effectLst/>
                <a:latin typeface="Book Antiqua" panose="02040602050305030304" pitchFamily="18" charset="0"/>
                <a:ea typeface="Calibri" panose="020F0502020204030204" pitchFamily="34" charset="0"/>
                <a:cs typeface="Times New Roman" panose="02020603050405020304" pitchFamily="18" charset="0"/>
              </a:rPr>
              <a:t>Jeff Bezos, fondateur d'Amazon et homme le plus riche du monde, s'est rendu à son tour, accompagné de 3 autres passagers, dans l'espace à bord d'une capsule propulsée par la fusée réutilisable New Shepard de sa société Blue Origin. </a:t>
            </a:r>
            <a:r>
              <a:rPr lang="fr-RE" dirty="0">
                <a:effectLst/>
              </a:rPr>
              <a:t> </a:t>
            </a:r>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4</a:t>
            </a:fld>
            <a:endParaRPr lang="fr-FR"/>
          </a:p>
        </p:txBody>
      </p:sp>
    </p:spTree>
    <p:extLst>
      <p:ext uri="{BB962C8B-B14F-4D97-AF65-F5344CB8AC3E}">
        <p14:creationId xmlns:p14="http://schemas.microsoft.com/office/powerpoint/2010/main" val="20213828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spcBef>
                <a:spcPts val="600"/>
              </a:spcBef>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Avant de terminer, et en pensant à tout ce qui a été dit pendant cette semaine, je vous encourage à considérer attentivement l’appel de Jésus à vous mettre en chemin avec lui. Il revient bientôt ! Oui, je veux le dire, clairement, et assumer le fait que je vive dans l’espérance de ce retour.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Tous les chrétiens n’en parlent pas avec la même ardeur, mais tous les chrétiens devraient en parler. </a:t>
            </a:r>
            <a:r>
              <a:rPr lang="fr-FR" sz="1800" b="1" kern="1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Comment suivre le Christ, croire en lui, proclamer son Nom, apprécier le salut en lui et ne pas vivre dans l’attente de son retour ? Lisez bien sur les lèvres : « Jésus revient bientôt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43</a:t>
            </a:fld>
            <a:endParaRPr lang="fr-FR"/>
          </a:p>
        </p:txBody>
      </p:sp>
    </p:spTree>
    <p:extLst>
      <p:ext uri="{BB962C8B-B14F-4D97-AF65-F5344CB8AC3E}">
        <p14:creationId xmlns:p14="http://schemas.microsoft.com/office/powerpoint/2010/main" val="40930692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Vous savez, selon la parole de Jésus lui-même, que l’histoire de cette planète va à la rencontre du plus grand événement universel : la venue en gloire de Jésus-Christ ! Nous sommes informés, avertis, sensibilisés et désormais, il appartient à chacun d‘entrer dans le chemin d’espérance et de se mette, pour ainsi dire, en route pour le ciel.</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7175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En terminant ce parcours avec vous, je vous invite à faire la prière ultime que la Bible propose dans le livre de l’Apocalypse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44</a:t>
            </a:fld>
            <a:endParaRPr lang="fr-FR"/>
          </a:p>
        </p:txBody>
      </p:sp>
    </p:spTree>
    <p:extLst>
      <p:ext uri="{BB962C8B-B14F-4D97-AF65-F5344CB8AC3E}">
        <p14:creationId xmlns:p14="http://schemas.microsoft.com/office/powerpoint/2010/main" val="10737846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ctr">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a:t>
            </a:r>
            <a:r>
              <a:rPr lang="fr-FR" sz="1800" b="1" kern="100" dirty="0">
                <a:effectLst/>
                <a:latin typeface="Book Antiqua" panose="02040602050305030304" pitchFamily="18" charset="0"/>
                <a:ea typeface="Calibri" panose="020F0502020204030204" pitchFamily="34" charset="0"/>
                <a:cs typeface="Times New Roman" panose="02020603050405020304" pitchFamily="18" charset="0"/>
              </a:rPr>
              <a:t>Amen ! Viens Seigneur Jésus</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Puisque nous clôturons ce soir (ou ce matin, selon les circonstances), je veux prier pour ceux qui pour la première fois, veulent dire leur foi dans la promesse de Jésus de revenir et qui veulent aussi se préparer par le baptême, la profession de foi, par une reconnexion avec l’Église, si jamais vous vous étiez éloignés, pour ceux qui veulent que Jésus mette de l’ordre dans leur vie et décider ainsi de se tenir prêts pour ce merveilleux événement.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Approchez-vous pendant que </a:t>
            </a:r>
            <a:r>
              <a:rPr lang="fr-FR" sz="1800" i="1" kern="100" dirty="0">
                <a:effectLst/>
                <a:latin typeface="Book Antiqua" panose="02040602050305030304" pitchFamily="18" charset="0"/>
                <a:ea typeface="Calibri" panose="020F0502020204030204" pitchFamily="34" charset="0"/>
                <a:cs typeface="Times New Roman" panose="02020603050405020304" pitchFamily="18" charset="0"/>
              </a:rPr>
              <a:t>la chorale/le groupe ou telle personne</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va entonner un chant d’espérance et je prierai pour vous.</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(Chant d’appel + prière)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Que Dieu vous bénisse abondamment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45</a:t>
            </a:fld>
            <a:endParaRPr lang="fr-FR"/>
          </a:p>
        </p:txBody>
      </p:sp>
    </p:spTree>
    <p:extLst>
      <p:ext uri="{BB962C8B-B14F-4D97-AF65-F5344CB8AC3E}">
        <p14:creationId xmlns:p14="http://schemas.microsoft.com/office/powerpoint/2010/main" val="195593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effectLst/>
                <a:latin typeface="Book Antiqua" panose="02040602050305030304" pitchFamily="18" charset="0"/>
                <a:ea typeface="Calibri" panose="020F0502020204030204" pitchFamily="34" charset="0"/>
                <a:cs typeface="Times New Roman" panose="02020603050405020304" pitchFamily="18" charset="0"/>
              </a:rPr>
              <a:t>Au tour d’Elon Musk, propriétaire de la marque Tesla, qui a lancé son entreprise SpaceX pour permettre aux intéressés en mesure de payer, un voyage à plus de 100 kilomètres au-dessus de la terre. La société d'Elon Musk a déjà transporté pas moins de dix astronautes vers l'ISS pour le compte de la Nasa. Mais ils seront les premiers passagers privés à monter dans la capsule Dragon, lancée par la fusée Falcon 9. </a:t>
            </a:r>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5</a:t>
            </a:fld>
            <a:endParaRPr lang="fr-FR"/>
          </a:p>
        </p:txBody>
      </p:sp>
    </p:spTree>
    <p:extLst>
      <p:ext uri="{BB962C8B-B14F-4D97-AF65-F5344CB8AC3E}">
        <p14:creationId xmlns:p14="http://schemas.microsoft.com/office/powerpoint/2010/main" val="455038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Cette compétition est féroce entre plusieurs nations pour conquérir l’espace. Tout le monde veut proposer des voyages en apesanteur tandis que d’autres veulent aller sur la lune. Même les petits pays de l’océan indien veulent envoyer des satellites dans l’espace…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Notre 21</a:t>
            </a:r>
            <a:r>
              <a:rPr lang="fr-FR" sz="1800" kern="100" baseline="30000" dirty="0">
                <a:effectLst/>
                <a:latin typeface="Book Antiqua" panose="02040602050305030304" pitchFamily="18" charset="0"/>
                <a:ea typeface="Calibri" panose="020F0502020204030204" pitchFamily="34" charset="0"/>
                <a:cs typeface="Times New Roman" panose="02020603050405020304" pitchFamily="18" charset="0"/>
              </a:rPr>
              <a:t>e</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siècle s’est ouvert avec, entre autres, avec </a:t>
            </a:r>
            <a:r>
              <a:rPr lang="fr-RE" sz="1800" kern="100" dirty="0">
                <a:effectLst/>
                <a:latin typeface="Book Antiqua" panose="02040602050305030304" pitchFamily="18" charset="0"/>
                <a:ea typeface="Calibri" panose="020F0502020204030204" pitchFamily="34" charset="0"/>
                <a:cs typeface="Times New Roman" panose="02020603050405020304" pitchFamily="18" charset="0"/>
              </a:rPr>
              <a:t>la compétition entre milliardaires et gouvernements dans la course à l’espace. Ambition économique, scientifique ou écologique ? Chacun défend son projet avec conviction et passion, d’autant que certains essayent de promouvoir le lien entre la conquête spatiale et l’écologie.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6</a:t>
            </a:fld>
            <a:endParaRPr lang="fr-FR"/>
          </a:p>
        </p:txBody>
      </p:sp>
    </p:spTree>
    <p:extLst>
      <p:ext uri="{BB962C8B-B14F-4D97-AF65-F5344CB8AC3E}">
        <p14:creationId xmlns:p14="http://schemas.microsoft.com/office/powerpoint/2010/main" val="1376226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En 1974, une combinaison de la Nasa coûtait, au total, entre 15 et 22 millions de dollars. Mais avec l'inflation et la mise à jour du prix, aujourd'hui, cette même combinaison coûterait 150 millions de dollars à l'unité ! Ce qui équivaut à environ 139 millions d'euros. Trop cher pour mon budget…</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7</a:t>
            </a:fld>
            <a:endParaRPr lang="fr-FR"/>
          </a:p>
        </p:txBody>
      </p:sp>
    </p:spTree>
    <p:extLst>
      <p:ext uri="{BB962C8B-B14F-4D97-AF65-F5344CB8AC3E}">
        <p14:creationId xmlns:p14="http://schemas.microsoft.com/office/powerpoint/2010/main" val="3648550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Cette compétition est féroce entre plusieurs nations pour conquérir l’espace. Tout le monde veut proposer des voyages en apesanteur tandis que d’autres veulent aller sur la lune. Même les petits pays de l’océan indien veulent envoyer des satellites dans l’espace…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Notre 21</a:t>
            </a:r>
            <a:r>
              <a:rPr lang="fr-FR" sz="1800" kern="100" baseline="30000" dirty="0">
                <a:effectLst/>
                <a:latin typeface="Book Antiqua" panose="02040602050305030304" pitchFamily="18" charset="0"/>
                <a:ea typeface="Calibri" panose="020F0502020204030204" pitchFamily="34" charset="0"/>
                <a:cs typeface="Times New Roman" panose="02020603050405020304" pitchFamily="18" charset="0"/>
              </a:rPr>
              <a:t>e</a:t>
            </a: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 siècle s’est ouvert avec, entre autres, avec </a:t>
            </a:r>
            <a:r>
              <a:rPr lang="fr-RE" sz="1800" kern="100" dirty="0">
                <a:effectLst/>
                <a:latin typeface="Book Antiqua" panose="02040602050305030304" pitchFamily="18" charset="0"/>
                <a:ea typeface="Calibri" panose="020F0502020204030204" pitchFamily="34" charset="0"/>
                <a:cs typeface="Times New Roman" panose="02020603050405020304" pitchFamily="18" charset="0"/>
              </a:rPr>
              <a:t>la compétition entre milliardaires et gouvernements dans la course à l’espace. Ambition économique, scientifique ou écologique ? Chacun défend son projet avec conviction et passion, d’autant que certains essayent de promouvoir le lien entre la conquête spatiale et l’écologie.</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8</a:t>
            </a:fld>
            <a:endParaRPr lang="fr-FR"/>
          </a:p>
        </p:txBody>
      </p:sp>
    </p:spTree>
    <p:extLst>
      <p:ext uri="{BB962C8B-B14F-4D97-AF65-F5344CB8AC3E}">
        <p14:creationId xmlns:p14="http://schemas.microsoft.com/office/powerpoint/2010/main" val="1709773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36195" algn="just">
              <a:spcAft>
                <a:spcPts val="400"/>
              </a:spcAft>
            </a:pPr>
            <a:r>
              <a:rPr lang="fr-RE" sz="1800" kern="0" dirty="0">
                <a:effectLst/>
                <a:latin typeface="Book Antiqua" panose="02040602050305030304" pitchFamily="18" charset="0"/>
                <a:ea typeface="Times New Roman" panose="02020603050405020304" pitchFamily="18" charset="0"/>
                <a:cs typeface="Times New Roman" panose="02020603050405020304" pitchFamily="18" charset="0"/>
              </a:rPr>
              <a:t>Je ne sais pas pour vous, mais j’aimerais bien être sur l’un de ces vols. Cependant, je vous avoue ne pas avoir les moyens de me payer ce genre de voyage, mais j’attends selon sa promesse que le Seigneur Jésus vienne nous chercher pour nous faire voyager plus de 100 km au-dessus du sol terrestre. Pour ce voyage, je sais que je n’aurais pas à ouvrir mon porte-monnaie, mais plutôt mon cœur, dès aujourd’hui. Ce sera mon meilleur investissement pour le futur !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RE" sz="1800" kern="0" dirty="0">
                <a:effectLst/>
                <a:latin typeface="Book Antiqua" panose="02040602050305030304" pitchFamily="18" charset="0"/>
                <a:ea typeface="Times New Roman" panose="02020603050405020304" pitchFamily="18" charset="0"/>
                <a:cs typeface="Times New Roman" panose="02020603050405020304" pitchFamily="18" charset="0"/>
              </a:rPr>
              <a:t>En vous regardant ce soir, je me dis que vous avez fait preuve de persévérance et de bonne volonté et que vous avez bien suivi le programme des conférences et je vous en félicite.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36195" algn="just">
              <a:spcAft>
                <a:spcPts val="400"/>
              </a:spcAft>
            </a:pPr>
            <a:r>
              <a:rPr lang="fr-FR" sz="1800" kern="100" dirty="0">
                <a:effectLst/>
                <a:latin typeface="Book Antiqua" panose="02040602050305030304" pitchFamily="18" charset="0"/>
                <a:ea typeface="Calibri" panose="020F0502020204030204" pitchFamily="34" charset="0"/>
                <a:cs typeface="Times New Roman" panose="02020603050405020304" pitchFamily="18" charset="0"/>
              </a:rPr>
              <a:t>Nous voici à notre dernière intervention, mais tout ne s’arrête pas là. Entendez la Bonne Nouvelle qui surpasse toutes les bonnes nouvelles que vous recevez ou que vous postez sur les réseaux sociaux…Préparez-vous pour le plus bel événement universel que l’humanité aura à expérimenter.</a:t>
            </a:r>
            <a:r>
              <a:rPr lang="fr-FR" sz="1800" i="1" kern="0" dirty="0">
                <a:effectLst/>
                <a:latin typeface="Book Antiqua" panose="02040602050305030304" pitchFamily="18" charset="0"/>
                <a:ea typeface="Times New Roman" panose="02020603050405020304" pitchFamily="18" charset="0"/>
                <a:cs typeface="Times New Roman" panose="02020603050405020304" pitchFamily="18" charset="0"/>
              </a:rPr>
              <a:t> </a:t>
            </a:r>
            <a:r>
              <a:rPr lang="fr-RE" sz="1800" kern="0" dirty="0">
                <a:effectLst/>
                <a:latin typeface="Book Antiqua" panose="02040602050305030304" pitchFamily="18" charset="0"/>
                <a:ea typeface="Times New Roman" panose="02020603050405020304" pitchFamily="18" charset="0"/>
                <a:cs typeface="Times New Roman" panose="02020603050405020304" pitchFamily="18" charset="0"/>
              </a:rPr>
              <a:t>(</a:t>
            </a:r>
            <a:r>
              <a:rPr lang="fr-RE" sz="1800" i="1" kern="0" dirty="0">
                <a:effectLst/>
                <a:latin typeface="Book Antiqua" panose="02040602050305030304" pitchFamily="18" charset="0"/>
                <a:ea typeface="Times New Roman" panose="02020603050405020304" pitchFamily="18" charset="0"/>
                <a:cs typeface="Times New Roman" panose="02020603050405020304" pitchFamily="18" charset="0"/>
              </a:rPr>
              <a:t>Prions le Seigneur</a:t>
            </a:r>
            <a:r>
              <a:rPr lang="fr-RE" sz="1800" kern="0" dirty="0">
                <a:effectLst/>
                <a:latin typeface="Book Antiqua" panose="02040602050305030304" pitchFamily="18" charset="0"/>
                <a:ea typeface="Times New Roman" panose="02020603050405020304" pitchFamily="18" charset="0"/>
                <a:cs typeface="Times New Roman" panose="02020603050405020304" pitchFamily="18" charset="0"/>
              </a:rPr>
              <a:t> …)</a:t>
            </a:r>
            <a:endParaRPr lang="fr-R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11951A39-03DD-BC4E-AB23-E61EB10A9DC0}" type="slidenum">
              <a:rPr lang="fr-FR" smtClean="0"/>
              <a:t>10</a:t>
            </a:fld>
            <a:endParaRPr lang="fr-FR"/>
          </a:p>
        </p:txBody>
      </p:sp>
    </p:spTree>
    <p:extLst>
      <p:ext uri="{BB962C8B-B14F-4D97-AF65-F5344CB8AC3E}">
        <p14:creationId xmlns:p14="http://schemas.microsoft.com/office/powerpoint/2010/main" val="38500777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fr-FR"/>
              <a:t>Modifiez le style du titre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10/7/2024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46C117F-5CCF-4837-BE5F-2B92066CAFAF}" type="datetimeFigureOut">
              <a:rPr lang="en-US" dirty="0"/>
              <a:t>10/7/2024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4EB90BD-B6CE-46B7-997F-7313B992CCDC}" type="datetimeFigureOut">
              <a:rPr lang="en-US" dirty="0"/>
              <a:t>10/7/2024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DB9D11F-B188-461D-B23F-39381795C052}" type="datetimeFigureOut">
              <a:rPr lang="en-US" dirty="0"/>
              <a:t>10/7/2024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2E6D8D9-55A2-4063-B0F3-121F44549695}" type="datetimeFigureOut">
              <a:rPr lang="en-US" dirty="0"/>
              <a:t>10/7/2024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fr-FR"/>
              <a:t>Modifiez le style du titre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D4B24536-994D-4021-A283-9F449C0DB509}" type="datetimeFigureOut">
              <a:rPr lang="en-US" dirty="0"/>
              <a:t>10/7/2024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fr-FR"/>
              <a:t>Modifiez le style du titre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3CBBBB78-C96F-47B7-AB17-D852CA960AC9}" type="datetimeFigureOut">
              <a:rPr lang="en-US" dirty="0"/>
              <a:t>10/7/2024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10/7/2024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10/7/2024</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10/7/2024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fr-FR"/>
              <a:t>Modifiez le style du titre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0578ACC-22D6-47C1-A373-4FD133E34F3C}" type="datetimeFigureOut">
              <a:rPr lang="en-US" dirty="0"/>
              <a:t>10/7/2024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10/7/2024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fr-FR"/>
              <a:t>Modifiez le style du titre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0322" y="3030008"/>
            <a:ext cx="4698355"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594123" y="3030008"/>
            <a:ext cx="4700059" cy="29061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10/7/2024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10/7/2024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10/7/2024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331444B-B92B-4E27-8C94-BB93EAF5CB18}" type="datetimeFigureOut">
              <a:rPr lang="en-US" dirty="0"/>
              <a:t>10/7/2024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fr-FR"/>
              <a:t>Modifiez le style du titre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63EFA5E-FA76-400D-B3DC-F0BA90E6D107}" type="datetimeFigureOut">
              <a:rPr lang="en-US" dirty="0"/>
              <a:t>10/7/2024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10/7/2024</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232E5EF-428A-0E52-7163-BBFB19AAC714}"/>
              </a:ext>
            </a:extLst>
          </p:cNvPr>
          <p:cNvSpPr>
            <a:spLocks noGrp="1"/>
          </p:cNvSpPr>
          <p:nvPr>
            <p:ph type="ctrTitle"/>
          </p:nvPr>
        </p:nvSpPr>
        <p:spPr/>
        <p:txBody>
          <a:bodyPr/>
          <a:lstStyle/>
          <a:p>
            <a:r>
              <a:rPr lang="fr-FR" dirty="0"/>
              <a:t>En route pour le ciel</a:t>
            </a:r>
          </a:p>
        </p:txBody>
      </p:sp>
      <p:sp>
        <p:nvSpPr>
          <p:cNvPr id="3" name="Sous-titre 2">
            <a:extLst>
              <a:ext uri="{FF2B5EF4-FFF2-40B4-BE49-F238E27FC236}">
                <a16:creationId xmlns:a16="http://schemas.microsoft.com/office/drawing/2014/main" xmlns="" id="{782298AD-FC4C-8299-939C-F27E47500060}"/>
              </a:ext>
            </a:extLst>
          </p:cNvPr>
          <p:cNvSpPr>
            <a:spLocks noGrp="1"/>
          </p:cNvSpPr>
          <p:nvPr>
            <p:ph type="subTitle" idx="1"/>
          </p:nvPr>
        </p:nvSpPr>
        <p:spPr/>
        <p:txBody>
          <a:bodyPr/>
          <a:lstStyle/>
          <a:p>
            <a:r>
              <a:rPr lang="fr-FR" dirty="0">
                <a:solidFill>
                  <a:srgbClr val="FFFF00"/>
                </a:solidFill>
              </a:rPr>
              <a:t>#16 IMPACT IOUC 2025</a:t>
            </a:r>
          </a:p>
        </p:txBody>
      </p:sp>
    </p:spTree>
    <p:extLst>
      <p:ext uri="{BB962C8B-B14F-4D97-AF65-F5344CB8AC3E}">
        <p14:creationId xmlns:p14="http://schemas.microsoft.com/office/powerpoint/2010/main" val="220054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xmlns="" id="{DE479FF5-13B8-44CF-A149-6E7E0489FE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505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Rectangle 4104">
            <a:extLst>
              <a:ext uri="{FF2B5EF4-FFF2-40B4-BE49-F238E27FC236}">
                <a16:creationId xmlns:a16="http://schemas.microsoft.com/office/drawing/2014/main" xmlns="" id="{273834BF-BB09-46BB-BA11-D8C65C3582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52538"/>
            <a:ext cx="11237976" cy="5925402"/>
          </a:xfrm>
          <a:prstGeom prst="rect">
            <a:avLst/>
          </a:prstGeom>
          <a:solidFill>
            <a:schemeClr val="bg1">
              <a:lumMod val="85000"/>
              <a:lumOff val="15000"/>
            </a:schemeClr>
          </a:solidFill>
          <a:ln w="22225">
            <a:solidFill>
              <a:srgbClr val="CE5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Message sur le retour de Jésus : 7 signes des derniers jours sont apparus">
            <a:extLst>
              <a:ext uri="{FF2B5EF4-FFF2-40B4-BE49-F238E27FC236}">
                <a16:creationId xmlns:a16="http://schemas.microsoft.com/office/drawing/2014/main" xmlns="" id="{A8ACB52E-8916-ED11-098F-D697593F32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627" r="1" b="1"/>
          <a:stretch/>
        </p:blipFill>
        <p:spPr bwMode="auto">
          <a:xfrm>
            <a:off x="643467" y="609599"/>
            <a:ext cx="10905066" cy="560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042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5127" name="Picture 5126">
            <a:extLst>
              <a:ext uri="{FF2B5EF4-FFF2-40B4-BE49-F238E27FC236}">
                <a16:creationId xmlns:a16="http://schemas.microsoft.com/office/drawing/2014/main" xmlns="" id="{5321D838-2C7E-4177-9DD3-DAC78324A2B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129" name="Picture 5128">
            <a:extLst>
              <a:ext uri="{FF2B5EF4-FFF2-40B4-BE49-F238E27FC236}">
                <a16:creationId xmlns:a16="http://schemas.microsoft.com/office/drawing/2014/main" xmlns="" id="{0146E45C-1450-4186-B501-74F221F897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5131" name="Picture 5130">
            <a:extLst>
              <a:ext uri="{FF2B5EF4-FFF2-40B4-BE49-F238E27FC236}">
                <a16:creationId xmlns:a16="http://schemas.microsoft.com/office/drawing/2014/main" xmlns="" id="{EEDDA48B-BC04-4915-ADA3-A1A9522EB0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5">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5133" name="Rectangle 5132">
            <a:extLst>
              <a:ext uri="{FF2B5EF4-FFF2-40B4-BE49-F238E27FC236}">
                <a16:creationId xmlns:a16="http://schemas.microsoft.com/office/drawing/2014/main" xmlns="" id="{78C9D07A-5A22-4E55-B18A-47CF07E508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5135" name="Rectangle 5134">
            <a:extLst>
              <a:ext uri="{FF2B5EF4-FFF2-40B4-BE49-F238E27FC236}">
                <a16:creationId xmlns:a16="http://schemas.microsoft.com/office/drawing/2014/main" xmlns="" id="{3D71E629-0739-4A59-972B-A9E9A4500E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useBgFill="1">
        <p:nvSpPr>
          <p:cNvPr id="5137" name="Rectangle 5136">
            <a:extLst>
              <a:ext uri="{FF2B5EF4-FFF2-40B4-BE49-F238E27FC236}">
                <a16:creationId xmlns:a16="http://schemas.microsoft.com/office/drawing/2014/main" xmlns="" id="{2F84762E-7FCC-4EAF-B9E7-CE7214491E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39" name="Picture 5138">
            <a:extLst>
              <a:ext uri="{FF2B5EF4-FFF2-40B4-BE49-F238E27FC236}">
                <a16:creationId xmlns:a16="http://schemas.microsoft.com/office/drawing/2014/main" xmlns="" id="{927A1389-2A5D-4886-AD82-F213767E673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8207"/>
            <a:ext cx="12192000" cy="6858000"/>
          </a:xfrm>
          <a:prstGeom prst="rect">
            <a:avLst/>
          </a:prstGeom>
        </p:spPr>
      </p:pic>
      <p:sp>
        <p:nvSpPr>
          <p:cNvPr id="5141" name="Rectangle 5140">
            <a:extLst>
              <a:ext uri="{FF2B5EF4-FFF2-40B4-BE49-F238E27FC236}">
                <a16:creationId xmlns:a16="http://schemas.microsoft.com/office/drawing/2014/main" xmlns="" id="{A1038667-0C3F-4764-A24D-DA9D9B4748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43" name="Picture 5142">
            <a:extLst>
              <a:ext uri="{FF2B5EF4-FFF2-40B4-BE49-F238E27FC236}">
                <a16:creationId xmlns:a16="http://schemas.microsoft.com/office/drawing/2014/main" xmlns="" id="{6AC2195B-895A-4535-8ECD-9F5B669C5CA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6"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5145" name="Rectangle 5144">
            <a:extLst>
              <a:ext uri="{FF2B5EF4-FFF2-40B4-BE49-F238E27FC236}">
                <a16:creationId xmlns:a16="http://schemas.microsoft.com/office/drawing/2014/main" xmlns="" id="{571EEFCA-9235-4BC2-85C3-A4EC6EE57A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 name="Titre 1">
            <a:extLst>
              <a:ext uri="{FF2B5EF4-FFF2-40B4-BE49-F238E27FC236}">
                <a16:creationId xmlns:a16="http://schemas.microsoft.com/office/drawing/2014/main" xmlns="" id="{D5F14788-341D-F13D-FAE2-61411C99EB1A}"/>
              </a:ext>
            </a:extLst>
          </p:cNvPr>
          <p:cNvSpPr>
            <a:spLocks noGrp="1"/>
          </p:cNvSpPr>
          <p:nvPr>
            <p:ph type="title"/>
          </p:nvPr>
        </p:nvSpPr>
        <p:spPr>
          <a:xfrm>
            <a:off x="680322" y="2063262"/>
            <a:ext cx="3739278" cy="2661138"/>
          </a:xfrm>
        </p:spPr>
        <p:txBody>
          <a:bodyPr vert="horz" lIns="91440" tIns="45720" rIns="91440" bIns="45720" rtlCol="0" anchor="ctr">
            <a:normAutofit/>
          </a:bodyPr>
          <a:lstStyle/>
          <a:p>
            <a:pPr algn="ctr"/>
            <a:r>
              <a:rPr lang="fr-FR" sz="5400">
                <a:solidFill>
                  <a:srgbClr val="FFFF00"/>
                </a:solidFill>
              </a:rPr>
              <a:t>Une promesse de retour</a:t>
            </a:r>
          </a:p>
        </p:txBody>
      </p:sp>
      <p:pic>
        <p:nvPicPr>
          <p:cNvPr id="5122" name="Picture 2" descr="Événements des derniers temps: « Le retour du Christ » | AdventDesk">
            <a:extLst>
              <a:ext uri="{FF2B5EF4-FFF2-40B4-BE49-F238E27FC236}">
                <a16:creationId xmlns:a16="http://schemas.microsoft.com/office/drawing/2014/main" xmlns="" id="{C2AE6C19-5D56-BB99-3E30-8C7F73BA376E}"/>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284606" y="1081139"/>
            <a:ext cx="6260963" cy="4695722"/>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62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7930DBC5-78EA-D342-70FB-BF1F31FE511B}"/>
              </a:ext>
            </a:extLst>
          </p:cNvPr>
          <p:cNvSpPr txBox="1"/>
          <p:nvPr/>
        </p:nvSpPr>
        <p:spPr>
          <a:xfrm>
            <a:off x="889347" y="1025366"/>
            <a:ext cx="9532307" cy="4524315"/>
          </a:xfrm>
          <a:prstGeom prst="rect">
            <a:avLst/>
          </a:prstGeom>
          <a:noFill/>
        </p:spPr>
        <p:txBody>
          <a:bodyPr wrap="square">
            <a:spAutoFit/>
          </a:bodyPr>
          <a:lstStyle/>
          <a:p>
            <a:pPr indent="71755" algn="just">
              <a:spcAft>
                <a:spcPts val="400"/>
              </a:spcAft>
            </a:pPr>
            <a:r>
              <a:rPr lang="fr-FR" sz="3200" b="1" kern="100" dirty="0">
                <a:effectLst/>
                <a:latin typeface="Book Antiqua" panose="02040602050305030304" pitchFamily="18" charset="0"/>
                <a:ea typeface="Calibri" panose="020F0502020204030204" pitchFamily="34" charset="0"/>
                <a:cs typeface="Times New Roman" panose="02020603050405020304" pitchFamily="18" charset="0"/>
              </a:rPr>
              <a:t>« </a:t>
            </a:r>
            <a:r>
              <a:rPr lang="fr-FR" sz="3200" b="1" i="1" kern="100" dirty="0">
                <a:effectLst/>
                <a:latin typeface="Book Antiqua" panose="02040602050305030304" pitchFamily="18" charset="0"/>
                <a:ea typeface="Calibri" panose="020F0502020204030204" pitchFamily="34" charset="0"/>
                <a:cs typeface="Times New Roman" panose="02020603050405020304" pitchFamily="18" charset="0"/>
              </a:rPr>
              <a:t>Que votre cœur ne se trouble point. Croyez en Dieu, et croyez en moi. Il y a plusieurs demeures dans la maison de mon Père. Si cela n’était pas, je vous l’aurais dit. Je vais vous préparer une place. Et, lorsque je m’en serai allé, et que je vous aurai préparé une place, je reviendrai, et je vous prendrai avec moi, afin que là où je suis vous y soyez aussi. Vous savez où je vais, et vous en savez le chemin</a:t>
            </a:r>
            <a:r>
              <a:rPr lang="fr-FR" sz="3200" b="1" kern="100" dirty="0">
                <a:effectLst/>
                <a:latin typeface="Book Antiqua" panose="02040602050305030304" pitchFamily="18" charset="0"/>
                <a:ea typeface="Calibri" panose="020F0502020204030204" pitchFamily="34" charset="0"/>
                <a:cs typeface="Times New Roman" panose="02020603050405020304" pitchFamily="18" charset="0"/>
              </a:rPr>
              <a:t>. » (Jean 14.1-4)</a:t>
            </a:r>
            <a:endParaRPr lang="fr-RE"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xmlns="" id="{1CFF87D7-CAAA-E248-7FF6-4BD17EB9607F}"/>
              </a:ext>
            </a:extLst>
          </p:cNvPr>
          <p:cNvSpPr txBox="1"/>
          <p:nvPr/>
        </p:nvSpPr>
        <p:spPr>
          <a:xfrm>
            <a:off x="889347" y="6028243"/>
            <a:ext cx="8304756" cy="461665"/>
          </a:xfrm>
          <a:prstGeom prst="rect">
            <a:avLst/>
          </a:prstGeom>
          <a:noFill/>
        </p:spPr>
        <p:txBody>
          <a:bodyPr wrap="square">
            <a:spAutoFit/>
          </a:bodyPr>
          <a:lstStyle/>
          <a:p>
            <a:r>
              <a:rPr lang="fr-RE" sz="2400" b="1" i="0" dirty="0">
                <a:solidFill>
                  <a:srgbClr val="FFFF00"/>
                </a:solidFill>
                <a:effectLst/>
                <a:latin typeface="Abadi" panose="020B0604020104020204" pitchFamily="34" charset="0"/>
              </a:rPr>
              <a:t>« Voici, je viens bientôt ! » (Apocalypse 22.12)</a:t>
            </a:r>
            <a:endParaRPr lang="fr-FR" sz="2400" b="1" dirty="0">
              <a:solidFill>
                <a:srgbClr val="FFFF00"/>
              </a:solidFill>
              <a:latin typeface="Abadi" panose="020B0604020104020204" pitchFamily="34" charset="0"/>
            </a:endParaRPr>
          </a:p>
        </p:txBody>
      </p:sp>
    </p:spTree>
    <p:extLst>
      <p:ext uri="{BB962C8B-B14F-4D97-AF65-F5344CB8AC3E}">
        <p14:creationId xmlns:p14="http://schemas.microsoft.com/office/powerpoint/2010/main" val="3486737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6151" name="Rectangle 6150">
            <a:extLst>
              <a:ext uri="{FF2B5EF4-FFF2-40B4-BE49-F238E27FC236}">
                <a16:creationId xmlns:a16="http://schemas.microsoft.com/office/drawing/2014/main" xmlns="" id="{DE479FF5-13B8-44CF-A149-6E7E0489FE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294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3" name="Rectangle 6152">
            <a:extLst>
              <a:ext uri="{FF2B5EF4-FFF2-40B4-BE49-F238E27FC236}">
                <a16:creationId xmlns:a16="http://schemas.microsoft.com/office/drawing/2014/main" xmlns="" id="{273834BF-BB09-46BB-BA11-D8C65C3582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52538"/>
            <a:ext cx="11237976" cy="5925402"/>
          </a:xfrm>
          <a:prstGeom prst="rect">
            <a:avLst/>
          </a:prstGeom>
          <a:solidFill>
            <a:schemeClr val="bg1">
              <a:lumMod val="85000"/>
              <a:lumOff val="15000"/>
            </a:schemeClr>
          </a:solidFill>
          <a:ln w="22225">
            <a:solidFill>
              <a:srgbClr val="E2AF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Le retour de Jésus – Signes Des Temps">
            <a:extLst>
              <a:ext uri="{FF2B5EF4-FFF2-40B4-BE49-F238E27FC236}">
                <a16:creationId xmlns:a16="http://schemas.microsoft.com/office/drawing/2014/main" xmlns="" id="{0051F6FB-6481-3A23-9A4B-9C996C4DB4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1470" r="-1" b="-1"/>
          <a:stretch/>
        </p:blipFill>
        <p:spPr bwMode="auto">
          <a:xfrm>
            <a:off x="643467" y="609599"/>
            <a:ext cx="10905066" cy="560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477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C15ABA8-1EC1-F6E2-AE66-D674B766A81D}"/>
              </a:ext>
            </a:extLst>
          </p:cNvPr>
          <p:cNvSpPr>
            <a:spLocks noGrp="1"/>
          </p:cNvSpPr>
          <p:nvPr>
            <p:ph type="title"/>
          </p:nvPr>
        </p:nvSpPr>
        <p:spPr>
          <a:xfrm>
            <a:off x="212943" y="753228"/>
            <a:ext cx="8267178" cy="1080938"/>
          </a:xfrm>
        </p:spPr>
        <p:txBody>
          <a:bodyPr>
            <a:normAutofit/>
          </a:bodyPr>
          <a:lstStyle/>
          <a:p>
            <a:r>
              <a:rPr lang="fr-FR" sz="4400" b="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Les signes avant-coureurs…</a:t>
            </a:r>
            <a:endParaRPr lang="fr-FR" sz="7200" dirty="0">
              <a:solidFill>
                <a:srgbClr val="FFFF00"/>
              </a:solidFill>
            </a:endParaRPr>
          </a:p>
        </p:txBody>
      </p:sp>
      <p:pic>
        <p:nvPicPr>
          <p:cNvPr id="7170" name="Picture 2" descr="CfaN: Les signes du retour de Jésus">
            <a:extLst>
              <a:ext uri="{FF2B5EF4-FFF2-40B4-BE49-F238E27FC236}">
                <a16:creationId xmlns:a16="http://schemas.microsoft.com/office/drawing/2014/main" xmlns="" id="{AC43A89B-874B-C169-F570-5FCE983D48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970314"/>
            <a:ext cx="10435771" cy="4887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683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B52B901B-3404-AB5C-460D-BA70BA2433F2}"/>
              </a:ext>
            </a:extLst>
          </p:cNvPr>
          <p:cNvSpPr txBox="1"/>
          <p:nvPr/>
        </p:nvSpPr>
        <p:spPr>
          <a:xfrm>
            <a:off x="438411" y="171326"/>
            <a:ext cx="9983243" cy="6145272"/>
          </a:xfrm>
          <a:prstGeom prst="rect">
            <a:avLst/>
          </a:prstGeom>
          <a:noFill/>
        </p:spPr>
        <p:txBody>
          <a:bodyPr wrap="square">
            <a:spAutoFit/>
          </a:bodyPr>
          <a:lstStyle/>
          <a:p>
            <a:pPr algn="just">
              <a:spcAft>
                <a:spcPts val="400"/>
              </a:spcAft>
            </a:pPr>
            <a:r>
              <a:rPr lang="fr-FR" sz="2000" kern="100" dirty="0">
                <a:effectLst/>
                <a:latin typeface="Abadi" panose="020B0604020104020204" pitchFamily="34" charset="0"/>
                <a:ea typeface="Calibri" panose="020F0502020204030204" pitchFamily="34" charset="0"/>
                <a:cs typeface="Times New Roman" panose="02020603050405020304" pitchFamily="18" charset="0"/>
              </a:rPr>
              <a:t>« </a:t>
            </a:r>
            <a:r>
              <a:rPr lang="fr-FR" sz="2000" i="1" kern="100" dirty="0">
                <a:effectLst/>
                <a:latin typeface="Abadi" panose="020B0604020104020204" pitchFamily="34" charset="0"/>
                <a:ea typeface="Calibri" panose="020F0502020204030204" pitchFamily="34" charset="0"/>
                <a:cs typeface="Times New Roman" panose="02020603050405020304" pitchFamily="18" charset="0"/>
              </a:rPr>
              <a:t>4 Jésus leur répondit : Prenez garde que personne ne vous égare. </a:t>
            </a:r>
            <a:endParaRPr lang="fr-RE" sz="2400" kern="100" dirty="0">
              <a:effectLst/>
              <a:latin typeface="Abadi" panose="020B0604020104020204" pitchFamily="34" charset="0"/>
              <a:ea typeface="Calibri" panose="020F0502020204030204" pitchFamily="34" charset="0"/>
              <a:cs typeface="Times New Roman" panose="02020603050405020304" pitchFamily="18" charset="0"/>
            </a:endParaRPr>
          </a:p>
          <a:p>
            <a:pPr algn="just">
              <a:spcAft>
                <a:spcPts val="400"/>
              </a:spcAft>
            </a:pPr>
            <a:r>
              <a:rPr lang="fr-FR" sz="2000" i="1" kern="100" dirty="0">
                <a:effectLst/>
                <a:latin typeface="Abadi" panose="020B0604020104020204" pitchFamily="34" charset="0"/>
                <a:ea typeface="Calibri" panose="020F0502020204030204" pitchFamily="34" charset="0"/>
                <a:cs typeface="Times New Roman" panose="02020603050405020304" pitchFamily="18" charset="0"/>
              </a:rPr>
              <a:t>5 Beaucoup, en effet, viendront en se servant de mon nom, en disant : « C'est moi qui suis le Christ ! », et ils égareront une multitude de gens. </a:t>
            </a:r>
            <a:endParaRPr lang="fr-RE" sz="2400" kern="100" dirty="0">
              <a:effectLst/>
              <a:latin typeface="Abadi" panose="020B0604020104020204" pitchFamily="34" charset="0"/>
              <a:ea typeface="Calibri" panose="020F0502020204030204" pitchFamily="34" charset="0"/>
              <a:cs typeface="Times New Roman" panose="02020603050405020304" pitchFamily="18" charset="0"/>
            </a:endParaRPr>
          </a:p>
          <a:p>
            <a:pPr algn="just">
              <a:spcAft>
                <a:spcPts val="400"/>
              </a:spcAft>
            </a:pPr>
            <a:r>
              <a:rPr lang="fr-FR" sz="2000" i="1" kern="100" dirty="0">
                <a:effectLst/>
                <a:latin typeface="Abadi" panose="020B0604020104020204" pitchFamily="34" charset="0"/>
                <a:ea typeface="Calibri" panose="020F0502020204030204" pitchFamily="34" charset="0"/>
                <a:cs typeface="Times New Roman" panose="02020603050405020304" pitchFamily="18" charset="0"/>
              </a:rPr>
              <a:t>6 Vous allez entendre parler de guerres et de rumeurs de guerres : gardez-vous de vous alarmer ; car cela doit arriver, mais ce n'est pas encore la fin. </a:t>
            </a:r>
            <a:endParaRPr lang="fr-RE" sz="2400" kern="100" dirty="0">
              <a:effectLst/>
              <a:latin typeface="Abadi" panose="020B0604020104020204" pitchFamily="34" charset="0"/>
              <a:ea typeface="Calibri" panose="020F0502020204030204" pitchFamily="34" charset="0"/>
              <a:cs typeface="Times New Roman" panose="02020603050405020304" pitchFamily="18" charset="0"/>
            </a:endParaRPr>
          </a:p>
          <a:p>
            <a:pPr algn="just">
              <a:spcAft>
                <a:spcPts val="400"/>
              </a:spcAft>
            </a:pPr>
            <a:r>
              <a:rPr lang="fr-FR" sz="2000" i="1" kern="100" dirty="0">
                <a:effectLst/>
                <a:latin typeface="Abadi" panose="020B0604020104020204" pitchFamily="34" charset="0"/>
                <a:ea typeface="Calibri" panose="020F0502020204030204" pitchFamily="34" charset="0"/>
                <a:cs typeface="Times New Roman" panose="02020603050405020304" pitchFamily="18" charset="0"/>
              </a:rPr>
              <a:t>7 Car nation se dressera contre nation et royaume contre royaume ; dans divers lieux il y aura des famines et des tremblements de terre. </a:t>
            </a:r>
            <a:endParaRPr lang="fr-RE" sz="2400" kern="100" dirty="0">
              <a:effectLst/>
              <a:latin typeface="Abadi" panose="020B0604020104020204" pitchFamily="34" charset="0"/>
              <a:ea typeface="Calibri" panose="020F0502020204030204" pitchFamily="34" charset="0"/>
              <a:cs typeface="Times New Roman" panose="02020603050405020304" pitchFamily="18" charset="0"/>
            </a:endParaRPr>
          </a:p>
          <a:p>
            <a:pPr algn="just">
              <a:spcAft>
                <a:spcPts val="400"/>
              </a:spcAft>
            </a:pPr>
            <a:r>
              <a:rPr lang="fr-FR" sz="2000" i="1" kern="100" dirty="0">
                <a:effectLst/>
                <a:latin typeface="Abadi" panose="020B0604020104020204" pitchFamily="34" charset="0"/>
                <a:ea typeface="Calibri" panose="020F0502020204030204" pitchFamily="34" charset="0"/>
                <a:cs typeface="Times New Roman" panose="02020603050405020304" pitchFamily="18" charset="0"/>
              </a:rPr>
              <a:t>8 Mais tout cela ne sera que le commencement des douleurs de l'accouchement.</a:t>
            </a:r>
            <a:endParaRPr lang="fr-RE" sz="2400" kern="100" dirty="0">
              <a:effectLst/>
              <a:latin typeface="Abadi" panose="020B0604020104020204" pitchFamily="34" charset="0"/>
              <a:ea typeface="Calibri" panose="020F0502020204030204" pitchFamily="34" charset="0"/>
              <a:cs typeface="Times New Roman" panose="02020603050405020304" pitchFamily="18" charset="0"/>
            </a:endParaRPr>
          </a:p>
          <a:p>
            <a:pPr algn="just">
              <a:spcAft>
                <a:spcPts val="400"/>
              </a:spcAft>
            </a:pPr>
            <a:r>
              <a:rPr lang="fr-FR" sz="2000" i="1" kern="100" dirty="0">
                <a:effectLst/>
                <a:latin typeface="Abadi" panose="020B0604020104020204" pitchFamily="34" charset="0"/>
                <a:ea typeface="Calibri" panose="020F0502020204030204" pitchFamily="34" charset="0"/>
                <a:cs typeface="Times New Roman" panose="02020603050405020304" pitchFamily="18" charset="0"/>
              </a:rPr>
              <a:t>9 Alors on vous livrera à la détresse et on vous tuera ; vous serez détestés de toutes les nations à cause de mon nom. </a:t>
            </a:r>
            <a:endParaRPr lang="fr-RE" sz="2400" kern="100" dirty="0">
              <a:effectLst/>
              <a:latin typeface="Abadi" panose="020B0604020104020204" pitchFamily="34" charset="0"/>
              <a:ea typeface="Calibri" panose="020F0502020204030204" pitchFamily="34" charset="0"/>
              <a:cs typeface="Times New Roman" panose="02020603050405020304" pitchFamily="18" charset="0"/>
            </a:endParaRPr>
          </a:p>
          <a:p>
            <a:pPr algn="just">
              <a:spcAft>
                <a:spcPts val="400"/>
              </a:spcAft>
            </a:pPr>
            <a:r>
              <a:rPr lang="fr-FR" sz="2000" i="1" kern="100" dirty="0">
                <a:effectLst/>
                <a:latin typeface="Abadi" panose="020B0604020104020204" pitchFamily="34" charset="0"/>
                <a:ea typeface="Calibri" panose="020F0502020204030204" pitchFamily="34" charset="0"/>
                <a:cs typeface="Times New Roman" panose="02020603050405020304" pitchFamily="18" charset="0"/>
              </a:rPr>
              <a:t>10 Ce sera pour beaucoup une cause de chute ; ils se livreront, ils se détesteront les uns les autres. </a:t>
            </a:r>
            <a:endParaRPr lang="fr-RE" sz="2400" kern="100" dirty="0">
              <a:effectLst/>
              <a:latin typeface="Abadi" panose="020B0604020104020204" pitchFamily="34" charset="0"/>
              <a:ea typeface="Calibri" panose="020F0502020204030204" pitchFamily="34" charset="0"/>
              <a:cs typeface="Times New Roman" panose="02020603050405020304" pitchFamily="18" charset="0"/>
            </a:endParaRPr>
          </a:p>
          <a:p>
            <a:pPr algn="just">
              <a:spcAft>
                <a:spcPts val="400"/>
              </a:spcAft>
            </a:pPr>
            <a:r>
              <a:rPr lang="fr-FR" sz="2000" i="1" kern="100" dirty="0">
                <a:effectLst/>
                <a:latin typeface="Abadi" panose="020B0604020104020204" pitchFamily="34" charset="0"/>
                <a:ea typeface="Calibri" panose="020F0502020204030204" pitchFamily="34" charset="0"/>
                <a:cs typeface="Times New Roman" panose="02020603050405020304" pitchFamily="18" charset="0"/>
              </a:rPr>
              <a:t>11 Beaucoup de prophètes de mensonge se lèveront et égareront une multitude de gens. </a:t>
            </a:r>
            <a:endParaRPr lang="fr-RE" sz="2400" kern="100" dirty="0">
              <a:effectLst/>
              <a:latin typeface="Abadi" panose="020B0604020104020204" pitchFamily="34" charset="0"/>
              <a:ea typeface="Calibri" panose="020F0502020204030204" pitchFamily="34" charset="0"/>
              <a:cs typeface="Times New Roman" panose="02020603050405020304" pitchFamily="18" charset="0"/>
            </a:endParaRPr>
          </a:p>
          <a:p>
            <a:pPr algn="just">
              <a:spcAft>
                <a:spcPts val="400"/>
              </a:spcAft>
            </a:pPr>
            <a:r>
              <a:rPr lang="fr-FR" sz="2000" i="1" kern="100" dirty="0">
                <a:effectLst/>
                <a:latin typeface="Abadi" panose="020B0604020104020204" pitchFamily="34" charset="0"/>
                <a:ea typeface="Calibri" panose="020F0502020204030204" pitchFamily="34" charset="0"/>
                <a:cs typeface="Times New Roman" panose="02020603050405020304" pitchFamily="18" charset="0"/>
              </a:rPr>
              <a:t>12 Parce que le mal se répandra, l'amour de la multitude se refroidira. </a:t>
            </a:r>
            <a:endParaRPr lang="fr-RE" sz="2400" kern="100" dirty="0">
              <a:effectLst/>
              <a:latin typeface="Abadi" panose="020B0604020104020204" pitchFamily="34" charset="0"/>
              <a:ea typeface="Calibri" panose="020F0502020204030204" pitchFamily="34" charset="0"/>
              <a:cs typeface="Times New Roman" panose="02020603050405020304" pitchFamily="18" charset="0"/>
            </a:endParaRPr>
          </a:p>
          <a:p>
            <a:pPr algn="just">
              <a:spcAft>
                <a:spcPts val="400"/>
              </a:spcAft>
            </a:pPr>
            <a:r>
              <a:rPr lang="fr-FR" sz="2000" i="1" kern="100" dirty="0">
                <a:effectLst/>
                <a:latin typeface="Abadi" panose="020B0604020104020204" pitchFamily="34" charset="0"/>
                <a:ea typeface="Calibri" panose="020F0502020204030204" pitchFamily="34" charset="0"/>
                <a:cs typeface="Times New Roman" panose="02020603050405020304" pitchFamily="18" charset="0"/>
              </a:rPr>
              <a:t>13 Mais celui qui persévérera jusqu'à la fin sera sauvé. </a:t>
            </a:r>
            <a:endParaRPr lang="fr-RE" sz="2400" kern="100" dirty="0">
              <a:effectLst/>
              <a:latin typeface="Abadi" panose="020B0604020104020204" pitchFamily="34" charset="0"/>
              <a:ea typeface="Calibri" panose="020F0502020204030204" pitchFamily="34" charset="0"/>
              <a:cs typeface="Times New Roman" panose="02020603050405020304" pitchFamily="18" charset="0"/>
            </a:endParaRPr>
          </a:p>
          <a:p>
            <a:pPr algn="just">
              <a:spcAft>
                <a:spcPts val="400"/>
              </a:spcAft>
            </a:pPr>
            <a:r>
              <a:rPr lang="fr-FR" sz="2000" i="1" kern="100" dirty="0">
                <a:effectLst/>
                <a:latin typeface="Abadi" panose="020B0604020104020204" pitchFamily="34" charset="0"/>
                <a:ea typeface="Calibri" panose="020F0502020204030204" pitchFamily="34" charset="0"/>
                <a:cs typeface="Times New Roman" panose="02020603050405020304" pitchFamily="18" charset="0"/>
              </a:rPr>
              <a:t>14 Cette bonne nouvelle du Règne sera proclamée par toute la terre habitée ; ce sera un témoignage pour toutes les nations. Alors viendra la fin.</a:t>
            </a:r>
            <a:r>
              <a:rPr lang="fr-FR" sz="2000" kern="100" dirty="0">
                <a:effectLst/>
                <a:latin typeface="Abadi" panose="020B0604020104020204" pitchFamily="34" charset="0"/>
                <a:ea typeface="Calibri" panose="020F0502020204030204" pitchFamily="34" charset="0"/>
                <a:cs typeface="Times New Roman" panose="02020603050405020304" pitchFamily="18" charset="0"/>
              </a:rPr>
              <a:t> »</a:t>
            </a:r>
            <a:endParaRPr lang="fr-RE" sz="2400" kern="100" dirty="0">
              <a:effectLst/>
              <a:latin typeface="Abadi" panose="020B0604020104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0352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7FBD74D-AE86-0279-2F1A-58A1D7186417}"/>
              </a:ext>
            </a:extLst>
          </p:cNvPr>
          <p:cNvSpPr>
            <a:spLocks noGrp="1"/>
          </p:cNvSpPr>
          <p:nvPr>
            <p:ph type="title"/>
          </p:nvPr>
        </p:nvSpPr>
        <p:spPr/>
        <p:txBody>
          <a:bodyPr/>
          <a:lstStyle/>
          <a:p>
            <a:r>
              <a:rPr lang="fr-FR" dirty="0">
                <a:solidFill>
                  <a:srgbClr val="FFFF00"/>
                </a:solidFill>
              </a:rPr>
              <a:t>7 signes majeurs dans le discours de Jésus</a:t>
            </a:r>
          </a:p>
        </p:txBody>
      </p:sp>
      <p:sp>
        <p:nvSpPr>
          <p:cNvPr id="3" name="Espace réservé du contenu 2">
            <a:extLst>
              <a:ext uri="{FF2B5EF4-FFF2-40B4-BE49-F238E27FC236}">
                <a16:creationId xmlns:a16="http://schemas.microsoft.com/office/drawing/2014/main" xmlns="" id="{DB899260-D148-97B1-EBAC-40AF6CCAB181}"/>
              </a:ext>
            </a:extLst>
          </p:cNvPr>
          <p:cNvSpPr>
            <a:spLocks noGrp="1"/>
          </p:cNvSpPr>
          <p:nvPr>
            <p:ph idx="1"/>
          </p:nvPr>
        </p:nvSpPr>
        <p:spPr>
          <a:xfrm>
            <a:off x="392223" y="2336873"/>
            <a:ext cx="8538835" cy="3599316"/>
          </a:xfrm>
        </p:spPr>
        <p:txBody>
          <a:bodyPr>
            <a:normAutofit fontScale="92500" lnSpcReduction="10000"/>
          </a:bodyPr>
          <a:lstStyle/>
          <a:p>
            <a:pPr algn="l"/>
            <a:r>
              <a:rPr lang="fr-RE" sz="2800" b="1" i="0" dirty="0">
                <a:effectLst/>
                <a:latin typeface="Optima" panose="02000503060000020004" pitchFamily="2" charset="0"/>
              </a:rPr>
              <a:t>1. Il y aura de faux Christs/messies</a:t>
            </a:r>
          </a:p>
          <a:p>
            <a:r>
              <a:rPr lang="fr-RE" sz="2800" b="1" dirty="0">
                <a:solidFill>
                  <a:srgbClr val="FFFF00"/>
                </a:solidFill>
                <a:latin typeface="Optima" panose="02000503060000020004" pitchFamily="2" charset="0"/>
              </a:rPr>
              <a:t>2. Des catastrophes (guerres et cataclysmes)</a:t>
            </a:r>
            <a:endParaRPr lang="fr-RE" sz="2800" b="1" i="0" dirty="0">
              <a:solidFill>
                <a:srgbClr val="FFFF00"/>
              </a:solidFill>
              <a:effectLst/>
              <a:latin typeface="Optima" panose="02000503060000020004" pitchFamily="2" charset="0"/>
            </a:endParaRPr>
          </a:p>
          <a:p>
            <a:pPr algn="l"/>
            <a:r>
              <a:rPr lang="fr-RE" sz="2800" b="1" dirty="0">
                <a:latin typeface="Optima" panose="02000503060000020004" pitchFamily="2" charset="0"/>
              </a:rPr>
              <a:t>3. La persécution</a:t>
            </a:r>
            <a:endParaRPr lang="fr-RE" sz="2800" b="1" i="0" dirty="0">
              <a:effectLst/>
              <a:latin typeface="Optima" panose="02000503060000020004" pitchFamily="2" charset="0"/>
            </a:endParaRPr>
          </a:p>
          <a:p>
            <a:r>
              <a:rPr lang="fr-RE" sz="2800" b="1" dirty="0">
                <a:solidFill>
                  <a:srgbClr val="FFFF00"/>
                </a:solidFill>
                <a:latin typeface="Optima" panose="02000503060000020004" pitchFamily="2" charset="0"/>
              </a:rPr>
              <a:t>3. Bouleversements cosmiques</a:t>
            </a:r>
          </a:p>
          <a:p>
            <a:r>
              <a:rPr lang="fr-RE" sz="2800" b="1" dirty="0">
                <a:latin typeface="Optima" panose="02000503060000020004" pitchFamily="2" charset="0"/>
              </a:rPr>
              <a:t>4. Des prophètes de mensonge</a:t>
            </a:r>
          </a:p>
          <a:p>
            <a:r>
              <a:rPr lang="fr-RE" sz="2800" b="1" dirty="0">
                <a:solidFill>
                  <a:srgbClr val="FFFF00"/>
                </a:solidFill>
                <a:latin typeface="Optima" panose="02000503060000020004" pitchFamily="2" charset="0"/>
              </a:rPr>
              <a:t>5. Le mal se répandra</a:t>
            </a:r>
          </a:p>
          <a:p>
            <a:r>
              <a:rPr lang="fr-RE" sz="2800" b="1" dirty="0">
                <a:latin typeface="Optima" panose="02000503060000020004" pitchFamily="2" charset="0"/>
              </a:rPr>
              <a:t>6. L’amour des croyants s’affaiblira</a:t>
            </a:r>
          </a:p>
          <a:p>
            <a:r>
              <a:rPr lang="fr-RE" sz="2800" b="1" dirty="0">
                <a:solidFill>
                  <a:srgbClr val="FFFF00"/>
                </a:solidFill>
                <a:latin typeface="Optima" panose="02000503060000020004" pitchFamily="2" charset="0"/>
              </a:rPr>
              <a:t>7. L’évangile </a:t>
            </a:r>
            <a:r>
              <a:rPr lang="fr-RE" sz="2800" b="1" i="0" dirty="0">
                <a:solidFill>
                  <a:srgbClr val="FFFF00"/>
                </a:solidFill>
                <a:effectLst/>
                <a:latin typeface="Optima" panose="02000503060000020004" pitchFamily="2" charset="0"/>
              </a:rPr>
              <a:t>a été prêché aux extrémités de la terre</a:t>
            </a:r>
          </a:p>
        </p:txBody>
      </p:sp>
    </p:spTree>
    <p:extLst>
      <p:ext uri="{BB962C8B-B14F-4D97-AF65-F5344CB8AC3E}">
        <p14:creationId xmlns:p14="http://schemas.microsoft.com/office/powerpoint/2010/main" val="1590732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6" name="Picture 4" descr="Guerre en Ukraine. Trois blessés dans la région de Sumy, F-16 perdu… Le  point sur la nuit">
            <a:extLst>
              <a:ext uri="{FF2B5EF4-FFF2-40B4-BE49-F238E27FC236}">
                <a16:creationId xmlns:a16="http://schemas.microsoft.com/office/drawing/2014/main" xmlns="" id="{8FB72085-883B-DDE6-B8D1-B2C57FA7719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2" y="408550"/>
            <a:ext cx="3683111" cy="2062542"/>
          </a:xfrm>
          <a:prstGeom prst="rect">
            <a:avLst/>
          </a:prstGeom>
          <a:noFill/>
          <a:extLst>
            <a:ext uri="{909E8E84-426E-40DD-AFC4-6F175D3DCCD1}">
              <a14:hiddenFill xmlns:a14="http://schemas.microsoft.com/office/drawing/2010/main">
                <a:solidFill>
                  <a:srgbClr val="FFFFFF"/>
                </a:solidFill>
              </a14:hiddenFill>
            </a:ext>
          </a:extLst>
        </p:spPr>
      </p:pic>
      <p:sp>
        <p:nvSpPr>
          <p:cNvPr id="8213" name="Rectangle 8212">
            <a:extLst>
              <a:ext uri="{FF2B5EF4-FFF2-40B4-BE49-F238E27FC236}">
                <a16:creationId xmlns:a16="http://schemas.microsoft.com/office/drawing/2014/main" xmlns="" id="{112839B5-6527-4FE1-B5CA-71D5FFC47C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2752928"/>
            <a:ext cx="7566298" cy="7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5" name="Rectangle 8214">
            <a:extLst>
              <a:ext uri="{FF2B5EF4-FFF2-40B4-BE49-F238E27FC236}">
                <a16:creationId xmlns:a16="http://schemas.microsoft.com/office/drawing/2014/main" xmlns="" id="{089B37F3-721E-4809-A50E-9EE306404E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46483" y="0"/>
            <a:ext cx="73152" cy="278892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00" name="Picture 8" descr="La guerre en Ukraine : comprendre les origines du conflit | BAnQ">
            <a:extLst>
              <a:ext uri="{FF2B5EF4-FFF2-40B4-BE49-F238E27FC236}">
                <a16:creationId xmlns:a16="http://schemas.microsoft.com/office/drawing/2014/main" xmlns="" id="{9E0C44A8-B719-5BB1-496E-911CC672DC6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921228" y="313080"/>
            <a:ext cx="2262279" cy="2262279"/>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4" descr="Comprendre la guerre au Proche-Orient | Mediapart">
            <a:extLst>
              <a:ext uri="{FF2B5EF4-FFF2-40B4-BE49-F238E27FC236}">
                <a16:creationId xmlns:a16="http://schemas.microsoft.com/office/drawing/2014/main" xmlns="" id="{FF136127-634D-617A-E7DA-DE58B1C3361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9653" b="7280"/>
          <a:stretch/>
        </p:blipFill>
        <p:spPr bwMode="auto">
          <a:xfrm>
            <a:off x="531906" y="3360519"/>
            <a:ext cx="2414016" cy="2677112"/>
          </a:xfrm>
          <a:prstGeom prst="rect">
            <a:avLst/>
          </a:prstGeom>
          <a:noFill/>
          <a:extLst>
            <a:ext uri="{909E8E84-426E-40DD-AFC4-6F175D3DCCD1}">
              <a14:hiddenFill xmlns:a14="http://schemas.microsoft.com/office/drawing/2010/main">
                <a:solidFill>
                  <a:srgbClr val="FFFFFF"/>
                </a:solidFill>
              </a14:hiddenFill>
            </a:ext>
          </a:extLst>
        </p:spPr>
      </p:pic>
      <p:sp>
        <p:nvSpPr>
          <p:cNvPr id="8217" name="Rectangle 8216">
            <a:extLst>
              <a:ext uri="{FF2B5EF4-FFF2-40B4-BE49-F238E27FC236}">
                <a16:creationId xmlns:a16="http://schemas.microsoft.com/office/drawing/2014/main" xmlns="" id="{6F32C1A4-2AC7-48CB-9AB7-B80470C0FD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3627" y="2779776"/>
            <a:ext cx="73152" cy="40782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04" name="Picture 12" descr="Conflit au Proche-Orient, l'histoire n'a pas commencé le 7 octobre | Le  Devoir">
            <a:extLst>
              <a:ext uri="{FF2B5EF4-FFF2-40B4-BE49-F238E27FC236}">
                <a16:creationId xmlns:a16="http://schemas.microsoft.com/office/drawing/2014/main" xmlns="" id="{EA9D08C5-5E98-D0F3-407A-D00FAB79B46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589389" y="3523229"/>
            <a:ext cx="3671254" cy="2351692"/>
          </a:xfrm>
          <a:prstGeom prst="rect">
            <a:avLst/>
          </a:prstGeom>
          <a:noFill/>
          <a:extLst>
            <a:ext uri="{909E8E84-426E-40DD-AFC4-6F175D3DCCD1}">
              <a14:hiddenFill xmlns:a14="http://schemas.microsoft.com/office/drawing/2010/main">
                <a:solidFill>
                  <a:srgbClr val="FFFFFF"/>
                </a:solidFill>
              </a14:hiddenFill>
            </a:ext>
          </a:extLst>
        </p:spPr>
      </p:pic>
      <p:sp>
        <p:nvSpPr>
          <p:cNvPr id="8219" name="Rectangle 8218">
            <a:extLst>
              <a:ext uri="{FF2B5EF4-FFF2-40B4-BE49-F238E27FC236}">
                <a16:creationId xmlns:a16="http://schemas.microsoft.com/office/drawing/2014/main" xmlns="" id="{BE12D8E2-6088-4997-A8C6-1794DA9E1D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66813" y="0"/>
            <a:ext cx="731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02" name="Picture 10" descr="Pourquoi la guerre en Ukraine n'est qu'un prélude pour la Russie de Poutine  - Challenges">
            <a:extLst>
              <a:ext uri="{FF2B5EF4-FFF2-40B4-BE49-F238E27FC236}">
                <a16:creationId xmlns:a16="http://schemas.microsoft.com/office/drawing/2014/main" xmlns="" id="{D927D814-76DB-7DDB-5185-F0B4D8C3DDF7}"/>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586795" y="319490"/>
            <a:ext cx="3567362" cy="2675521"/>
          </a:xfrm>
          <a:prstGeom prst="rect">
            <a:avLst/>
          </a:prstGeom>
          <a:noFill/>
          <a:extLst>
            <a:ext uri="{909E8E84-426E-40DD-AFC4-6F175D3DCCD1}">
              <a14:hiddenFill xmlns:a14="http://schemas.microsoft.com/office/drawing/2010/main">
                <a:solidFill>
                  <a:srgbClr val="FFFFFF"/>
                </a:solidFill>
              </a14:hiddenFill>
            </a:ext>
          </a:extLst>
        </p:spPr>
      </p:pic>
      <p:sp>
        <p:nvSpPr>
          <p:cNvPr id="8221" name="Rectangle 8220">
            <a:extLst>
              <a:ext uri="{FF2B5EF4-FFF2-40B4-BE49-F238E27FC236}">
                <a16:creationId xmlns:a16="http://schemas.microsoft.com/office/drawing/2014/main" xmlns="" id="{FAF10F47-1605-47C5-AE58-9062909ADA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66299" y="3862989"/>
            <a:ext cx="4625702" cy="7315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08" name="Picture 16" descr="Guerre au Proche-Orient : la violence continue entraîne des troubles  psychologiques chez les enfants | France Culture">
            <a:extLst>
              <a:ext uri="{FF2B5EF4-FFF2-40B4-BE49-F238E27FC236}">
                <a16:creationId xmlns:a16="http://schemas.microsoft.com/office/drawing/2014/main" xmlns="" id="{1989ED91-F751-E3A2-E7DF-F7A2D018C0A2}"/>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853007" y="4287604"/>
            <a:ext cx="3567362" cy="1997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089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35" name="Rectangle 9234">
            <a:extLst>
              <a:ext uri="{FF2B5EF4-FFF2-40B4-BE49-F238E27FC236}">
                <a16:creationId xmlns:a16="http://schemas.microsoft.com/office/drawing/2014/main" xmlns="" id="{B99E4D29-5F08-447A-A2A3-AB222BB49F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22" name="Picture 6" descr="L'Homme face aux risques naturels dans l'antiquité : fatalisme, adaptation,  résilience - Université Bordeaux Montaigne">
            <a:extLst>
              <a:ext uri="{FF2B5EF4-FFF2-40B4-BE49-F238E27FC236}">
                <a16:creationId xmlns:a16="http://schemas.microsoft.com/office/drawing/2014/main" xmlns="" id="{49F0AE3B-865C-D1B4-F3D9-82C8C909B0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0"/>
          <a:stretch/>
        </p:blipFill>
        <p:spPr bwMode="auto">
          <a:xfrm>
            <a:off x="191084" y="171715"/>
            <a:ext cx="7812386" cy="3724422"/>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The New Humanitarian | Les villes arabes cherchent à renforcer leur  résilience face aux catastrophes naturelles">
            <a:extLst>
              <a:ext uri="{FF2B5EF4-FFF2-40B4-BE49-F238E27FC236}">
                <a16:creationId xmlns:a16="http://schemas.microsoft.com/office/drawing/2014/main" xmlns="" id="{2E3A4069-4E81-18C7-ADD3-48C4D191C8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496" r="2" b="17617"/>
          <a:stretch/>
        </p:blipFill>
        <p:spPr bwMode="auto">
          <a:xfrm>
            <a:off x="8195999" y="169254"/>
            <a:ext cx="3826711" cy="2066161"/>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INTERACTIF. Catastrophes naturelles : la carte du monde de la menace - Le  Parisien">
            <a:extLst>
              <a:ext uri="{FF2B5EF4-FFF2-40B4-BE49-F238E27FC236}">
                <a16:creationId xmlns:a16="http://schemas.microsoft.com/office/drawing/2014/main" xmlns="" id="{969AD5E1-2456-A79B-ED93-22E1BE226B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2529" b="-3"/>
          <a:stretch/>
        </p:blipFill>
        <p:spPr bwMode="auto">
          <a:xfrm>
            <a:off x="191087" y="4070780"/>
            <a:ext cx="3808694" cy="2624098"/>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Climat : la nature, solution la plus efficace pour lutter contre les catastrophes  naturelles">
            <a:extLst>
              <a:ext uri="{FF2B5EF4-FFF2-40B4-BE49-F238E27FC236}">
                <a16:creationId xmlns:a16="http://schemas.microsoft.com/office/drawing/2014/main" xmlns="" id="{1AC1B570-C095-5AE2-9684-36AFA09A9F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802" r="1" b="1"/>
          <a:stretch/>
        </p:blipFill>
        <p:spPr bwMode="auto">
          <a:xfrm>
            <a:off x="4185626" y="4074509"/>
            <a:ext cx="3814183" cy="260511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Faire face aux catastrophes naturelles | Space Climate Observatory">
            <a:extLst>
              <a:ext uri="{FF2B5EF4-FFF2-40B4-BE49-F238E27FC236}">
                <a16:creationId xmlns:a16="http://schemas.microsoft.com/office/drawing/2014/main" xmlns="" id="{0B74CEE3-75D2-73C5-E866-AD01EC36A3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r="2" b="3300"/>
          <a:stretch/>
        </p:blipFill>
        <p:spPr bwMode="auto">
          <a:xfrm>
            <a:off x="8179442" y="2391883"/>
            <a:ext cx="3826711" cy="2072296"/>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L'Amérique latine et les Caraïbes vulnérables face aux catastrophes  naturelles - Guadeloupe la 1ère">
            <a:extLst>
              <a:ext uri="{FF2B5EF4-FFF2-40B4-BE49-F238E27FC236}">
                <a16:creationId xmlns:a16="http://schemas.microsoft.com/office/drawing/2014/main" xmlns="" id="{B5E41645-3DE0-F25F-D1FB-FD9AFDE51CB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r="2" b="19084"/>
          <a:stretch/>
        </p:blipFill>
        <p:spPr bwMode="auto">
          <a:xfrm>
            <a:off x="8193994" y="4620643"/>
            <a:ext cx="3826711" cy="2066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424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xmlns="" id="{F059A320-8768-45B7-97A8-030AB958DF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8" descr="Assurance : face aux catastrophes naturelles comment éviter de payer  toujours plus ?">
            <a:extLst>
              <a:ext uri="{FF2B5EF4-FFF2-40B4-BE49-F238E27FC236}">
                <a16:creationId xmlns:a16="http://schemas.microsoft.com/office/drawing/2014/main" xmlns="" id="{4837DA16-FECD-E098-9C2D-B5E1FAC813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174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xmlns="" id="{DE479FF5-13B8-44CF-A149-6E7E0489FE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522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xmlns="" id="{273834BF-BB09-46BB-BA11-D8C65C3582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52538"/>
            <a:ext cx="11237976" cy="5925402"/>
          </a:xfrm>
          <a:prstGeom prst="rect">
            <a:avLst/>
          </a:prstGeom>
          <a:solidFill>
            <a:schemeClr val="bg1">
              <a:lumMod val="85000"/>
              <a:lumOff val="15000"/>
            </a:schemeClr>
          </a:solidFill>
          <a:ln w="22225">
            <a:solidFill>
              <a:srgbClr val="D09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Voyage dans l'espace ! | Milan jeunesse">
            <a:extLst>
              <a:ext uri="{FF2B5EF4-FFF2-40B4-BE49-F238E27FC236}">
                <a16:creationId xmlns:a16="http://schemas.microsoft.com/office/drawing/2014/main" xmlns="" id="{9B6AAFF1-77EC-99DB-029F-6D3D199783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152" r="1" b="17318"/>
          <a:stretch/>
        </p:blipFill>
        <p:spPr bwMode="auto">
          <a:xfrm>
            <a:off x="643467" y="609599"/>
            <a:ext cx="10905066" cy="560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453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CD5F4B3-ED46-684A-868B-78EED873BFA5}"/>
              </a:ext>
            </a:extLst>
          </p:cNvPr>
          <p:cNvSpPr>
            <a:spLocks noGrp="1"/>
          </p:cNvSpPr>
          <p:nvPr>
            <p:ph type="title"/>
          </p:nvPr>
        </p:nvSpPr>
        <p:spPr/>
        <p:txBody>
          <a:bodyPr>
            <a:normAutofit/>
          </a:bodyPr>
          <a:lstStyle/>
          <a:p>
            <a:r>
              <a:rPr lang="fr-FR" sz="3200" b="1" kern="100" dirty="0">
                <a:solidFill>
                  <a:srgbClr val="FFFF00"/>
                </a:solidFill>
                <a:effectLst/>
                <a:latin typeface="Book Antiqua" panose="02040602050305030304" pitchFamily="18" charset="0"/>
                <a:ea typeface="Calibri" panose="020F0502020204030204" pitchFamily="34" charset="0"/>
                <a:cs typeface="Arial" panose="020B0604020202020204" pitchFamily="34" charset="0"/>
              </a:rPr>
              <a:t>La fin est-elle proche ?</a:t>
            </a:r>
            <a:endParaRPr lang="fr-FR" sz="5400" dirty="0">
              <a:solidFill>
                <a:srgbClr val="FFFF00"/>
              </a:solidFill>
            </a:endParaRPr>
          </a:p>
        </p:txBody>
      </p:sp>
    </p:spTree>
    <p:extLst>
      <p:ext uri="{BB962C8B-B14F-4D97-AF65-F5344CB8AC3E}">
        <p14:creationId xmlns:p14="http://schemas.microsoft.com/office/powerpoint/2010/main" val="3961675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xmlns="" id="{C35710D4-9B76-2960-A0AE-7CB5A7A45A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xmlns="" id="{425A377C-DA15-6482-E288-0172D84DEAEF}"/>
              </a:ext>
            </a:extLst>
          </p:cNvPr>
          <p:cNvSpPr txBox="1"/>
          <p:nvPr/>
        </p:nvSpPr>
        <p:spPr>
          <a:xfrm>
            <a:off x="1528176" y="339468"/>
            <a:ext cx="9369468" cy="2308324"/>
          </a:xfrm>
          <a:prstGeom prst="rect">
            <a:avLst/>
          </a:prstGeom>
          <a:noFill/>
        </p:spPr>
        <p:txBody>
          <a:bodyPr wrap="square">
            <a:spAutoFit/>
          </a:bodyPr>
          <a:lstStyle/>
          <a:p>
            <a:pPr indent="107950" algn="just">
              <a:spcAft>
                <a:spcPts val="400"/>
              </a:spcAft>
              <a:tabLst>
                <a:tab pos="1895475" algn="l"/>
              </a:tabLst>
            </a:pPr>
            <a:r>
              <a:rPr lang="fr-FR" sz="3600" b="1" kern="100" dirty="0">
                <a:solidFill>
                  <a:srgbClr val="002060"/>
                </a:solidFill>
                <a:effectLst/>
                <a:latin typeface="Book Antiqua" panose="02040602050305030304" pitchFamily="18" charset="0"/>
                <a:ea typeface="Calibri" panose="020F0502020204030204" pitchFamily="34" charset="0"/>
                <a:cs typeface="Arial" panose="020B0604020202020204" pitchFamily="34" charset="0"/>
              </a:rPr>
              <a:t>« </a:t>
            </a:r>
            <a:r>
              <a:rPr lang="fr-FR" sz="3600" b="1" i="1" kern="100" dirty="0">
                <a:solidFill>
                  <a:srgbClr val="002060"/>
                </a:solidFill>
                <a:effectLst/>
                <a:latin typeface="Book Antiqua" panose="02040602050305030304" pitchFamily="18" charset="0"/>
                <a:ea typeface="Calibri" panose="020F0502020204030204" pitchFamily="34" charset="0"/>
                <a:cs typeface="Arial" panose="020B0604020202020204" pitchFamily="34" charset="0"/>
              </a:rPr>
              <a:t>Pour ce qui est du jour et de l’heure, personne ne les connaît, ni les anges des cieux, ni le Fils, mais le Père seul</a:t>
            </a:r>
            <a:r>
              <a:rPr lang="fr-FR" sz="3600" b="1" kern="100" dirty="0">
                <a:solidFill>
                  <a:srgbClr val="002060"/>
                </a:solidFill>
                <a:effectLst/>
                <a:latin typeface="Book Antiqua" panose="02040602050305030304" pitchFamily="18" charset="0"/>
                <a:ea typeface="Calibri" panose="020F0502020204030204" pitchFamily="34" charset="0"/>
                <a:cs typeface="Arial" panose="020B0604020202020204" pitchFamily="34" charset="0"/>
              </a:rPr>
              <a:t>. » (Matthieu 24.36)</a:t>
            </a:r>
            <a:endParaRPr lang="fr-RE" sz="4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5502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92FBBBA0-3067-827F-A817-3165196D11EE}"/>
              </a:ext>
            </a:extLst>
          </p:cNvPr>
          <p:cNvSpPr txBox="1"/>
          <p:nvPr/>
        </p:nvSpPr>
        <p:spPr>
          <a:xfrm>
            <a:off x="475989" y="458956"/>
            <a:ext cx="10045874" cy="5940088"/>
          </a:xfrm>
          <a:prstGeom prst="rect">
            <a:avLst/>
          </a:prstGeom>
          <a:noFill/>
        </p:spPr>
        <p:txBody>
          <a:bodyPr wrap="square">
            <a:spAutoFit/>
          </a:bodyPr>
          <a:lstStyle/>
          <a:p>
            <a:pPr algn="just">
              <a:spcAft>
                <a:spcPts val="400"/>
              </a:spcAft>
            </a:pPr>
            <a:r>
              <a:rPr lang="fr-FR" sz="2400" kern="100" dirty="0">
                <a:effectLst/>
                <a:latin typeface="Abadi" panose="020B0604020104020204" pitchFamily="34" charset="0"/>
                <a:ea typeface="Calibri" panose="020F0502020204030204" pitchFamily="34" charset="0"/>
                <a:cs typeface="Times New Roman" panose="02020603050405020304" pitchFamily="18" charset="0"/>
              </a:rPr>
              <a:t>« </a:t>
            </a:r>
            <a:r>
              <a:rPr lang="fr-FR" sz="2400" i="1" kern="100" dirty="0">
                <a:effectLst/>
                <a:latin typeface="Abadi" panose="020B0604020104020204" pitchFamily="34" charset="0"/>
                <a:ea typeface="Calibri" panose="020F0502020204030204" pitchFamily="34" charset="0"/>
                <a:cs typeface="Times New Roman" panose="02020603050405020304" pitchFamily="18" charset="0"/>
              </a:rPr>
              <a:t>36 Pour ce qui est du jour et de l’heure, personne ne les connaît, ni les anges des cieux, ni le Fils, mais le Père seul.</a:t>
            </a:r>
            <a:endParaRPr lang="fr-RE" sz="2800" kern="100" dirty="0">
              <a:effectLst/>
              <a:latin typeface="Abadi" panose="020B0604020104020204" pitchFamily="34" charset="0"/>
              <a:ea typeface="Calibri" panose="020F0502020204030204" pitchFamily="34" charset="0"/>
              <a:cs typeface="Times New Roman" panose="02020603050405020304" pitchFamily="18" charset="0"/>
            </a:endParaRPr>
          </a:p>
          <a:p>
            <a:pPr algn="just">
              <a:spcAft>
                <a:spcPts val="400"/>
              </a:spcAft>
            </a:pPr>
            <a:r>
              <a:rPr lang="fr-FR" sz="2400" i="1" kern="100" dirty="0">
                <a:effectLst/>
                <a:latin typeface="Abadi" panose="020B0604020104020204" pitchFamily="34" charset="0"/>
                <a:ea typeface="Calibri" panose="020F0502020204030204" pitchFamily="34" charset="0"/>
                <a:cs typeface="Times New Roman" panose="02020603050405020304" pitchFamily="18" charset="0"/>
              </a:rPr>
              <a:t>37 En effet, comme ont été les jours de Noé, ainsi sera l’avènement du Fils de l’homme. </a:t>
            </a:r>
            <a:endParaRPr lang="fr-RE" sz="2800" kern="100" dirty="0">
              <a:effectLst/>
              <a:latin typeface="Abadi" panose="020B0604020104020204" pitchFamily="34" charset="0"/>
              <a:ea typeface="Calibri" panose="020F0502020204030204" pitchFamily="34" charset="0"/>
              <a:cs typeface="Times New Roman" panose="02020603050405020304" pitchFamily="18" charset="0"/>
            </a:endParaRPr>
          </a:p>
          <a:p>
            <a:pPr algn="just">
              <a:spcAft>
                <a:spcPts val="400"/>
              </a:spcAft>
            </a:pPr>
            <a:r>
              <a:rPr lang="fr-FR" sz="2400" i="1" kern="100" dirty="0">
                <a:effectLst/>
                <a:latin typeface="Abadi" panose="020B0604020104020204" pitchFamily="34" charset="0"/>
                <a:ea typeface="Calibri" panose="020F0502020204030204" pitchFamily="34" charset="0"/>
                <a:cs typeface="Times New Roman" panose="02020603050405020304" pitchFamily="18" charset="0"/>
              </a:rPr>
              <a:t>38 En effet, aux jours qui précédèrent le déluge, les gens mangeaient et buvaient, se mariaient et mariaient leurs enfants, jusqu’au jour où Noé entra dans l’arche ; </a:t>
            </a:r>
            <a:endParaRPr lang="fr-RE" sz="2800" kern="100" dirty="0">
              <a:effectLst/>
              <a:latin typeface="Abadi" panose="020B0604020104020204" pitchFamily="34" charset="0"/>
              <a:ea typeface="Calibri" panose="020F0502020204030204" pitchFamily="34" charset="0"/>
              <a:cs typeface="Times New Roman" panose="02020603050405020304" pitchFamily="18" charset="0"/>
            </a:endParaRPr>
          </a:p>
          <a:p>
            <a:pPr algn="just">
              <a:spcAft>
                <a:spcPts val="400"/>
              </a:spcAft>
            </a:pPr>
            <a:r>
              <a:rPr lang="fr-FR" sz="2400" i="1" kern="100" dirty="0">
                <a:effectLst/>
                <a:latin typeface="Abadi" panose="020B0604020104020204" pitchFamily="34" charset="0"/>
                <a:ea typeface="Calibri" panose="020F0502020204030204" pitchFamily="34" charset="0"/>
                <a:cs typeface="Times New Roman" panose="02020603050405020304" pitchFamily="18" charset="0"/>
              </a:rPr>
              <a:t>39 et ils ne se doutèrent de rien jusqu'à ce que le déluge vienne et les emporte tous ; il en sera de même à l'avènement du Fils de l’homme. </a:t>
            </a:r>
            <a:endParaRPr lang="fr-RE" sz="2800" kern="100" dirty="0">
              <a:effectLst/>
              <a:latin typeface="Abadi" panose="020B0604020104020204" pitchFamily="34" charset="0"/>
              <a:ea typeface="Calibri" panose="020F0502020204030204" pitchFamily="34" charset="0"/>
              <a:cs typeface="Times New Roman" panose="02020603050405020304" pitchFamily="18" charset="0"/>
            </a:endParaRPr>
          </a:p>
          <a:p>
            <a:pPr algn="just">
              <a:spcAft>
                <a:spcPts val="400"/>
              </a:spcAft>
            </a:pPr>
            <a:r>
              <a:rPr lang="fr-FR" sz="2400" i="1" kern="100" dirty="0">
                <a:effectLst/>
                <a:latin typeface="Abadi" panose="020B0604020104020204" pitchFamily="34" charset="0"/>
                <a:ea typeface="Calibri" panose="020F0502020204030204" pitchFamily="34" charset="0"/>
                <a:cs typeface="Times New Roman" panose="02020603050405020304" pitchFamily="18" charset="0"/>
              </a:rPr>
              <a:t>40 Alors, de deux hommes qui seront aux champs, l’un sera pris et l’autre laissé ; </a:t>
            </a:r>
            <a:endParaRPr lang="fr-RE" sz="2800" kern="100" dirty="0">
              <a:effectLst/>
              <a:latin typeface="Abadi" panose="020B0604020104020204" pitchFamily="34" charset="0"/>
              <a:ea typeface="Calibri" panose="020F0502020204030204" pitchFamily="34" charset="0"/>
              <a:cs typeface="Times New Roman" panose="02020603050405020304" pitchFamily="18" charset="0"/>
            </a:endParaRPr>
          </a:p>
          <a:p>
            <a:pPr algn="just">
              <a:spcAft>
                <a:spcPts val="400"/>
              </a:spcAft>
            </a:pPr>
            <a:r>
              <a:rPr lang="fr-FR" sz="2400" i="1" kern="100" dirty="0">
                <a:effectLst/>
                <a:latin typeface="Abadi" panose="020B0604020104020204" pitchFamily="34" charset="0"/>
                <a:ea typeface="Calibri" panose="020F0502020204030204" pitchFamily="34" charset="0"/>
                <a:cs typeface="Times New Roman" panose="02020603050405020304" pitchFamily="18" charset="0"/>
              </a:rPr>
              <a:t>41 de deux femmes qui moudront à la meule, l’une sera prise et l’autre laissée.</a:t>
            </a:r>
            <a:endParaRPr lang="fr-RE" sz="2800" kern="100" dirty="0">
              <a:effectLst/>
              <a:latin typeface="Abadi" panose="020B0604020104020204" pitchFamily="34" charset="0"/>
              <a:ea typeface="Calibri" panose="020F0502020204030204" pitchFamily="34" charset="0"/>
              <a:cs typeface="Times New Roman" panose="02020603050405020304" pitchFamily="18" charset="0"/>
            </a:endParaRPr>
          </a:p>
          <a:p>
            <a:pPr algn="just">
              <a:spcAft>
                <a:spcPts val="400"/>
              </a:spcAft>
            </a:pPr>
            <a:r>
              <a:rPr lang="fr-FR" sz="2400" b="1" i="1" kern="100" dirty="0">
                <a:solidFill>
                  <a:srgbClr val="FFFF00"/>
                </a:solidFill>
                <a:effectLst/>
                <a:latin typeface="Abadi" panose="020B0604020104020204" pitchFamily="34" charset="0"/>
                <a:ea typeface="Calibri" panose="020F0502020204030204" pitchFamily="34" charset="0"/>
                <a:cs typeface="Times New Roman" panose="02020603050405020304" pitchFamily="18" charset="0"/>
              </a:rPr>
              <a:t>42 Veillez donc, puisque vous ne savez pas quel jour votre Seigneur viendra</a:t>
            </a:r>
            <a:r>
              <a:rPr lang="fr-FR" sz="2400" b="1" kern="100" dirty="0">
                <a:solidFill>
                  <a:srgbClr val="FFFF00"/>
                </a:solidFill>
                <a:effectLst/>
                <a:latin typeface="Abadi" panose="020B0604020104020204" pitchFamily="34" charset="0"/>
                <a:ea typeface="Calibri" panose="020F0502020204030204" pitchFamily="34" charset="0"/>
                <a:cs typeface="Times New Roman" panose="02020603050405020304" pitchFamily="18" charset="0"/>
              </a:rPr>
              <a:t>. »</a:t>
            </a:r>
            <a:endParaRPr lang="fr-RE" sz="2800" kern="100" dirty="0">
              <a:solidFill>
                <a:srgbClr val="FFFF00"/>
              </a:solidFill>
              <a:effectLst/>
              <a:latin typeface="Abadi" panose="020B0604020104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2523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23705FC-D47D-01E1-0E9A-2C58EF638D9C}"/>
              </a:ext>
            </a:extLst>
          </p:cNvPr>
          <p:cNvSpPr>
            <a:spLocks noGrp="1"/>
          </p:cNvSpPr>
          <p:nvPr>
            <p:ph type="title"/>
          </p:nvPr>
        </p:nvSpPr>
        <p:spPr/>
        <p:txBody>
          <a:bodyPr>
            <a:normAutofit/>
          </a:bodyPr>
          <a:lstStyle/>
          <a:p>
            <a:r>
              <a:rPr lang="fr-FR" sz="4000" b="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En attendant le royaume</a:t>
            </a:r>
            <a:endParaRPr lang="fr-FR" sz="6600" dirty="0">
              <a:solidFill>
                <a:srgbClr val="FFFF00"/>
              </a:solidFill>
            </a:endParaRPr>
          </a:p>
        </p:txBody>
      </p:sp>
      <p:pic>
        <p:nvPicPr>
          <p:cNvPr id="12290" name="Picture 2" descr="Confinement : et pendant ce temps-là, si on regardait (mieux) les étoiles ?">
            <a:extLst>
              <a:ext uri="{FF2B5EF4-FFF2-40B4-BE49-F238E27FC236}">
                <a16:creationId xmlns:a16="http://schemas.microsoft.com/office/drawing/2014/main" xmlns="" id="{2D7B9C13-4765-C497-CA96-AF133F800D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73943"/>
            <a:ext cx="10406743" cy="4884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767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0F390AAC-3D6E-5EB4-7557-11FA20986D7B}"/>
              </a:ext>
            </a:extLst>
          </p:cNvPr>
          <p:cNvSpPr txBox="1"/>
          <p:nvPr/>
        </p:nvSpPr>
        <p:spPr>
          <a:xfrm>
            <a:off x="1235901" y="1964817"/>
            <a:ext cx="9720198" cy="4031873"/>
          </a:xfrm>
          <a:prstGeom prst="rect">
            <a:avLst/>
          </a:prstGeom>
          <a:noFill/>
        </p:spPr>
        <p:txBody>
          <a:bodyPr wrap="square">
            <a:spAutoFit/>
          </a:bodyPr>
          <a:lstStyle/>
          <a:p>
            <a:pPr algn="just"/>
            <a:r>
              <a:rPr lang="fr-FR" sz="3200" dirty="0">
                <a:effectLst/>
                <a:latin typeface="Book Antiqua" panose="02040602050305030304" pitchFamily="18" charset="0"/>
                <a:ea typeface="Calibri" panose="020F0502020204030204" pitchFamily="34" charset="0"/>
                <a:cs typeface="Times New Roman" panose="02020603050405020304" pitchFamily="18" charset="0"/>
              </a:rPr>
              <a:t>«</a:t>
            </a:r>
            <a:r>
              <a:rPr lang="fr-FR" sz="3200" i="1" dirty="0">
                <a:effectLst/>
                <a:latin typeface="Book Antiqua" panose="02040602050305030304" pitchFamily="18" charset="0"/>
                <a:ea typeface="Calibri" panose="020F0502020204030204" pitchFamily="34" charset="0"/>
                <a:cs typeface="Times New Roman" panose="02020603050405020304" pitchFamily="18" charset="0"/>
              </a:rPr>
              <a:t>Vous le savez, les chefs des nations les tiennent sous leur pouvoir et les grands sous leur domination. Il ne doit pas en être ainsi parmi vous. Au contraire, si quelqu’un veut être grand parmi vous, qu’il soit votre serviteur, et si quelqu’un veut être le premier parmi vous, qu’il soit votre esclave. C’est ainsi que le Fils de l’homme est venu non pour être servi, mais pour servir et donner sa vie en rançon pour la multitude </a:t>
            </a:r>
            <a:r>
              <a:rPr lang="fr-FR" sz="3200" dirty="0">
                <a:effectLst/>
                <a:latin typeface="Book Antiqua" panose="02040602050305030304" pitchFamily="18" charset="0"/>
                <a:ea typeface="Calibri" panose="020F0502020204030204" pitchFamily="34" charset="0"/>
                <a:cs typeface="Times New Roman" panose="02020603050405020304" pitchFamily="18" charset="0"/>
              </a:rPr>
              <a:t>» (Matthieu 20.25-28).</a:t>
            </a:r>
            <a:r>
              <a:rPr lang="fr-RE" sz="3200" dirty="0">
                <a:effectLst/>
              </a:rPr>
              <a:t> </a:t>
            </a:r>
            <a:endParaRPr lang="fr-FR" sz="3200" dirty="0"/>
          </a:p>
        </p:txBody>
      </p:sp>
    </p:spTree>
    <p:extLst>
      <p:ext uri="{BB962C8B-B14F-4D97-AF65-F5344CB8AC3E}">
        <p14:creationId xmlns:p14="http://schemas.microsoft.com/office/powerpoint/2010/main" val="3561899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4343" name="Rectangle 14342">
            <a:extLst>
              <a:ext uri="{FF2B5EF4-FFF2-40B4-BE49-F238E27FC236}">
                <a16:creationId xmlns:a16="http://schemas.microsoft.com/office/drawing/2014/main" xmlns="" id="{F059A320-8768-45B7-97A8-030AB958DF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descr="Elections législatives 2024 : comment le Premier ministre et le  gouvernement sont-ils choisis ? - Touteleurope.eu">
            <a:extLst>
              <a:ext uri="{FF2B5EF4-FFF2-40B4-BE49-F238E27FC236}">
                <a16:creationId xmlns:a16="http://schemas.microsoft.com/office/drawing/2014/main" xmlns="" id="{0AABD7D4-7946-94F9-CD3D-79B6C6C557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399" b="6332"/>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5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3319" name="Rectangle 13318">
            <a:extLst>
              <a:ext uri="{FF2B5EF4-FFF2-40B4-BE49-F238E27FC236}">
                <a16:creationId xmlns:a16="http://schemas.microsoft.com/office/drawing/2014/main" xmlns="" id="{F059A320-8768-45B7-97A8-030AB958DF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Nomination d'un Premier ministre : quelles sont les solutions envisageables  pour Matignon après le rejet d'un gouvernement NFP ? - midilibre.fr">
            <a:extLst>
              <a:ext uri="{FF2B5EF4-FFF2-40B4-BE49-F238E27FC236}">
                <a16:creationId xmlns:a16="http://schemas.microsoft.com/office/drawing/2014/main" xmlns="" id="{F3894137-746A-FFF7-D4FC-DAF1EDF933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4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642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5367" name="Rectangle 15366">
            <a:extLst>
              <a:ext uri="{FF2B5EF4-FFF2-40B4-BE49-F238E27FC236}">
                <a16:creationId xmlns:a16="http://schemas.microsoft.com/office/drawing/2014/main" xmlns="" id="{F059A320-8768-45B7-97A8-030AB958DF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Nomination du Premier ministre : cinq jours après les législatives, le NFP  toujours incapable de proposer un candidat">
            <a:extLst>
              <a:ext uri="{FF2B5EF4-FFF2-40B4-BE49-F238E27FC236}">
                <a16:creationId xmlns:a16="http://schemas.microsoft.com/office/drawing/2014/main" xmlns="" id="{1472F218-4F64-3A58-9879-31864EAE48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354" r="575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473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6391" name="Rectangle 16390">
            <a:extLst>
              <a:ext uri="{FF2B5EF4-FFF2-40B4-BE49-F238E27FC236}">
                <a16:creationId xmlns:a16="http://schemas.microsoft.com/office/drawing/2014/main" xmlns="" id="{F059A320-8768-45B7-97A8-030AB958DF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descr="Quel état d'esprit doit avoir un serviteur? - Évangéliser.net">
            <a:extLst>
              <a:ext uri="{FF2B5EF4-FFF2-40B4-BE49-F238E27FC236}">
                <a16:creationId xmlns:a16="http://schemas.microsoft.com/office/drawing/2014/main" xmlns="" id="{FAC20C6B-C27E-A08A-3580-E609253B88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454150" y="304800"/>
            <a:ext cx="9283700"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672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Quel état d'esprit doit avoir un serviteur? - Évangéliser.net">
            <a:extLst>
              <a:ext uri="{FF2B5EF4-FFF2-40B4-BE49-F238E27FC236}">
                <a16:creationId xmlns:a16="http://schemas.microsoft.com/office/drawing/2014/main" xmlns="" id="{D2E0ADCC-9AA6-6FA4-B6F9-3609A07142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676400" y="584200"/>
            <a:ext cx="8902700" cy="568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549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xmlns="" id="{DE479FF5-13B8-44CF-A149-6E7E0489FE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684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xmlns="" id="{273834BF-BB09-46BB-BA11-D8C65C3582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52538"/>
            <a:ext cx="11237976" cy="5925402"/>
          </a:xfrm>
          <a:prstGeom prst="rect">
            <a:avLst/>
          </a:prstGeom>
          <a:solidFill>
            <a:schemeClr val="bg1">
              <a:lumMod val="85000"/>
              <a:lumOff val="15000"/>
            </a:schemeClr>
          </a:solidFill>
          <a:ln w="22225">
            <a:solidFill>
              <a:srgbClr val="32C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450.000 dollars pour voyager dans l'espace avec Virgin Galactic">
            <a:extLst>
              <a:ext uri="{FF2B5EF4-FFF2-40B4-BE49-F238E27FC236}">
                <a16:creationId xmlns:a16="http://schemas.microsoft.com/office/drawing/2014/main" xmlns="" id="{E93C8753-6A58-D0AB-999A-EC662039C1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11" r="1" b="22100"/>
          <a:stretch/>
        </p:blipFill>
        <p:spPr bwMode="auto">
          <a:xfrm>
            <a:off x="643467" y="609599"/>
            <a:ext cx="10905066" cy="560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1046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DF1C5FD-EEBB-0EDC-E95A-39CE206CE580}"/>
              </a:ext>
            </a:extLst>
          </p:cNvPr>
          <p:cNvSpPr>
            <a:spLocks noGrp="1"/>
          </p:cNvSpPr>
          <p:nvPr>
            <p:ph type="title"/>
          </p:nvPr>
        </p:nvSpPr>
        <p:spPr/>
        <p:txBody>
          <a:bodyPr>
            <a:normAutofit/>
          </a:bodyPr>
          <a:lstStyle/>
          <a:p>
            <a:r>
              <a:rPr lang="fr-FR" b="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Préparer les esprits pour l’attente</a:t>
            </a:r>
            <a:endParaRPr lang="fr-FR" sz="6000" dirty="0">
              <a:solidFill>
                <a:srgbClr val="FFFF00"/>
              </a:solidFill>
            </a:endParaRPr>
          </a:p>
        </p:txBody>
      </p:sp>
    </p:spTree>
    <p:extLst>
      <p:ext uri="{BB962C8B-B14F-4D97-AF65-F5344CB8AC3E}">
        <p14:creationId xmlns:p14="http://schemas.microsoft.com/office/powerpoint/2010/main" val="3685708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8439" name="Rectangle 18438">
            <a:extLst>
              <a:ext uri="{FF2B5EF4-FFF2-40B4-BE49-F238E27FC236}">
                <a16:creationId xmlns:a16="http://schemas.microsoft.com/office/drawing/2014/main" xmlns="" id="{F059A320-8768-45B7-97A8-030AB958DF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4" name="Picture 2" descr="VL BERAKAH“Je suis avec vous tous les jours, jusqu'à la fin du monde”  Matthieu 28. 20 – “Je suis en vous… au milieu de vous” Jean 14. 20 ; Luc  17. 21Qu'est-ce">
            <a:extLst>
              <a:ext uri="{FF2B5EF4-FFF2-40B4-BE49-F238E27FC236}">
                <a16:creationId xmlns:a16="http://schemas.microsoft.com/office/drawing/2014/main" xmlns="" id="{37226B46-7805-3DBA-0881-831F74FB56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xmlns="" id="{0F4DE88F-EA19-893F-BB7F-D71D5267D5DB}"/>
              </a:ext>
            </a:extLst>
          </p:cNvPr>
          <p:cNvSpPr txBox="1"/>
          <p:nvPr/>
        </p:nvSpPr>
        <p:spPr>
          <a:xfrm>
            <a:off x="5683039" y="3676136"/>
            <a:ext cx="6212114" cy="2862322"/>
          </a:xfrm>
          <a:prstGeom prst="rect">
            <a:avLst/>
          </a:prstGeom>
          <a:noFill/>
        </p:spPr>
        <p:txBody>
          <a:bodyPr wrap="square">
            <a:spAutoFit/>
          </a:bodyPr>
          <a:lstStyle/>
          <a:p>
            <a:pPr indent="71755" algn="just">
              <a:spcAft>
                <a:spcPts val="400"/>
              </a:spcAft>
            </a:pPr>
            <a:endParaRPr lang="fr-RE"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Bef>
                <a:spcPts val="400"/>
              </a:spcBef>
              <a:spcAft>
                <a:spcPts val="400"/>
              </a:spcAft>
              <a:buFont typeface="Times New Roman" panose="02020603050405020304" pitchFamily="18" charset="0"/>
              <a:buChar char="-"/>
            </a:pPr>
            <a:r>
              <a:rPr lang="fr-FR" sz="2000" b="1" kern="100" dirty="0">
                <a:effectLst/>
                <a:latin typeface="Book Antiqua" panose="02040602050305030304" pitchFamily="18" charset="0"/>
                <a:ea typeface="Times New Roman" panose="02020603050405020304" pitchFamily="18" charset="0"/>
                <a:cs typeface="Times New Roman" panose="02020603050405020304" pitchFamily="18" charset="0"/>
              </a:rPr>
              <a:t>Toutes vont à la rencontre de l’Époux ;</a:t>
            </a:r>
            <a:endParaRPr lang="fr-RE" sz="2000" b="1"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400"/>
              </a:spcBef>
              <a:spcAft>
                <a:spcPts val="400"/>
              </a:spcAft>
              <a:buFont typeface="Times New Roman" panose="02020603050405020304" pitchFamily="18" charset="0"/>
              <a:buChar char="-"/>
            </a:pPr>
            <a:r>
              <a:rPr lang="fr-FR" sz="2000" b="1" kern="100" dirty="0">
                <a:effectLst/>
                <a:latin typeface="Book Antiqua" panose="02040602050305030304" pitchFamily="18" charset="0"/>
                <a:ea typeface="Times New Roman" panose="02020603050405020304" pitchFamily="18" charset="0"/>
                <a:cs typeface="Times New Roman" panose="02020603050405020304" pitchFamily="18" charset="0"/>
              </a:rPr>
              <a:t>Toutes ont une lampe ;</a:t>
            </a:r>
            <a:endParaRPr lang="fr-RE" sz="2000" b="1"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400"/>
              </a:spcBef>
              <a:spcAft>
                <a:spcPts val="400"/>
              </a:spcAft>
              <a:buFont typeface="Times New Roman" panose="02020603050405020304" pitchFamily="18" charset="0"/>
              <a:buChar char="-"/>
            </a:pPr>
            <a:r>
              <a:rPr lang="fr-FR" sz="2000" b="1" kern="100" dirty="0">
                <a:effectLst/>
                <a:latin typeface="Book Antiqua" panose="02040602050305030304" pitchFamily="18" charset="0"/>
                <a:ea typeface="Times New Roman" panose="02020603050405020304" pitchFamily="18" charset="0"/>
                <a:cs typeface="Times New Roman" panose="02020603050405020304" pitchFamily="18" charset="0"/>
              </a:rPr>
              <a:t>Cinq d’entre elles sont prudentes ;</a:t>
            </a:r>
            <a:endParaRPr lang="fr-RE" sz="2000" b="1"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400"/>
              </a:spcBef>
              <a:spcAft>
                <a:spcPts val="400"/>
              </a:spcAft>
              <a:buFont typeface="Times New Roman" panose="02020603050405020304" pitchFamily="18" charset="0"/>
              <a:buChar char="-"/>
            </a:pPr>
            <a:r>
              <a:rPr lang="fr-FR" sz="2000" b="1" kern="100" dirty="0">
                <a:effectLst/>
                <a:latin typeface="Book Antiqua" panose="02040602050305030304" pitchFamily="18" charset="0"/>
                <a:ea typeface="Times New Roman" panose="02020603050405020304" pitchFamily="18" charset="0"/>
                <a:cs typeface="Times New Roman" panose="02020603050405020304" pitchFamily="18" charset="0"/>
              </a:rPr>
              <a:t>Cinq sont imprudentes</a:t>
            </a:r>
            <a:endParaRPr lang="fr-RE" sz="2000" b="1"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400"/>
              </a:spcBef>
              <a:spcAft>
                <a:spcPts val="400"/>
              </a:spcAft>
              <a:buFont typeface="Times New Roman" panose="02020603050405020304" pitchFamily="18" charset="0"/>
              <a:buChar char="-"/>
            </a:pPr>
            <a:r>
              <a:rPr lang="fr-FR" sz="2000" b="1" kern="100" dirty="0">
                <a:effectLst/>
                <a:latin typeface="Book Antiqua" panose="02040602050305030304" pitchFamily="18" charset="0"/>
                <a:ea typeface="Times New Roman" panose="02020603050405020304" pitchFamily="18" charset="0"/>
                <a:cs typeface="Times New Roman" panose="02020603050405020304" pitchFamily="18" charset="0"/>
              </a:rPr>
              <a:t>Les prudentes ont pris de l’huile en réserve</a:t>
            </a:r>
            <a:endParaRPr lang="fr-RE" sz="2000" b="1"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400"/>
              </a:spcBef>
              <a:spcAft>
                <a:spcPts val="400"/>
              </a:spcAft>
              <a:buFont typeface="Times New Roman" panose="02020603050405020304" pitchFamily="18" charset="0"/>
              <a:buChar char="-"/>
            </a:pPr>
            <a:r>
              <a:rPr lang="fr-FR" sz="2000" b="1" kern="100" dirty="0">
                <a:effectLst/>
                <a:latin typeface="Book Antiqua" panose="02040602050305030304" pitchFamily="18" charset="0"/>
                <a:ea typeface="Times New Roman" panose="02020603050405020304" pitchFamily="18" charset="0"/>
                <a:cs typeface="Times New Roman" panose="02020603050405020304" pitchFamily="18" charset="0"/>
              </a:rPr>
              <a:t>Les imprudentes n’ont pas de réserve…</a:t>
            </a:r>
            <a:endParaRPr lang="fr-RE" sz="2000" b="1"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74422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VL BERAKAH“Je suis avec vous tous les jours, jusqu'à la fin du monde”  Matthieu 28. 20 – “Je suis en vous… au milieu de vous” Jean 14. 20 ; Luc  17. 21Qu'est-ce">
            <a:extLst>
              <a:ext uri="{FF2B5EF4-FFF2-40B4-BE49-F238E27FC236}">
                <a16:creationId xmlns:a16="http://schemas.microsoft.com/office/drawing/2014/main" xmlns="" id="{54D9A037-5145-5EC4-C820-0AD409F475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7614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VL BERAKAH“Je suis avec vous tous les jours, jusqu'à la fin du monde”  Matthieu 28. 20 – “Je suis en vous… au milieu de vous” Jean 14. 20 ; Luc  17. 21Qu'est-ce">
            <a:extLst>
              <a:ext uri="{FF2B5EF4-FFF2-40B4-BE49-F238E27FC236}">
                <a16:creationId xmlns:a16="http://schemas.microsoft.com/office/drawing/2014/main" xmlns="" id="{F36C30CF-6890-6255-81BD-060340D445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8879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Parabole des talents">
            <a:extLst>
              <a:ext uri="{FF2B5EF4-FFF2-40B4-BE49-F238E27FC236}">
                <a16:creationId xmlns:a16="http://schemas.microsoft.com/office/drawing/2014/main" xmlns="" id="{A0D7B3C2-D353-C123-76D3-029B5B2CE7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0" y="0"/>
            <a:ext cx="507841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La parabole des Talents - Texte de la Bible, Nouveau testament - Chrétiens  aujourd'hui">
            <a:extLst>
              <a:ext uri="{FF2B5EF4-FFF2-40B4-BE49-F238E27FC236}">
                <a16:creationId xmlns:a16="http://schemas.microsoft.com/office/drawing/2014/main" xmlns="" id="{BC580C23-37A0-D4B2-B541-80039D74C3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11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3925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FD6B75C6-989C-314E-7A20-9E2BE26397BF}"/>
              </a:ext>
            </a:extLst>
          </p:cNvPr>
          <p:cNvSpPr txBox="1"/>
          <p:nvPr/>
        </p:nvSpPr>
        <p:spPr>
          <a:xfrm>
            <a:off x="223778" y="347892"/>
            <a:ext cx="6928583" cy="5447645"/>
          </a:xfrm>
          <a:prstGeom prst="rect">
            <a:avLst/>
          </a:prstGeom>
          <a:noFill/>
        </p:spPr>
        <p:txBody>
          <a:bodyPr wrap="square">
            <a:spAutoFit/>
          </a:bodyPr>
          <a:lstStyle/>
          <a:p>
            <a:pPr marL="342900" lvl="0" indent="-342900" algn="just">
              <a:spcBef>
                <a:spcPts val="400"/>
              </a:spcBef>
              <a:spcAft>
                <a:spcPts val="400"/>
              </a:spcAft>
              <a:buFont typeface="Times New Roman" panose="02020603050405020304" pitchFamily="18" charset="0"/>
              <a:buChar char="-"/>
            </a:pPr>
            <a:r>
              <a:rPr lang="fr-FR" sz="2800" kern="100" dirty="0">
                <a:effectLst/>
                <a:latin typeface="Book Antiqua" panose="02040602050305030304" pitchFamily="18" charset="0"/>
                <a:ea typeface="Times New Roman" panose="02020603050405020304" pitchFamily="18" charset="0"/>
                <a:cs typeface="Times New Roman" panose="02020603050405020304" pitchFamily="18" charset="0"/>
              </a:rPr>
              <a:t>Un maître de maison qui part pour un long temps ;</a:t>
            </a:r>
            <a:endParaRPr lang="fr-RE" sz="32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400"/>
              </a:spcBef>
              <a:spcAft>
                <a:spcPts val="400"/>
              </a:spcAft>
              <a:buFont typeface="Times New Roman" panose="02020603050405020304" pitchFamily="18" charset="0"/>
              <a:buChar char="-"/>
            </a:pPr>
            <a:r>
              <a:rPr lang="fr-FR" sz="2800" kern="100" dirty="0">
                <a:effectLst/>
                <a:latin typeface="Book Antiqua" panose="02040602050305030304" pitchFamily="18" charset="0"/>
                <a:ea typeface="Times New Roman" panose="02020603050405020304" pitchFamily="18" charset="0"/>
                <a:cs typeface="Times New Roman" panose="02020603050405020304" pitchFamily="18" charset="0"/>
              </a:rPr>
              <a:t>Il confie ses biens à ses serviteurs ;</a:t>
            </a:r>
            <a:endParaRPr lang="fr-RE" sz="32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400"/>
              </a:spcBef>
              <a:spcAft>
                <a:spcPts val="400"/>
              </a:spcAft>
              <a:buFont typeface="Times New Roman" panose="02020603050405020304" pitchFamily="18" charset="0"/>
              <a:buChar char="-"/>
            </a:pPr>
            <a:r>
              <a:rPr lang="fr-FR" sz="2800" kern="100" dirty="0">
                <a:effectLst/>
                <a:latin typeface="Book Antiqua" panose="02040602050305030304" pitchFamily="18" charset="0"/>
                <a:ea typeface="Times New Roman" panose="02020603050405020304" pitchFamily="18" charset="0"/>
                <a:cs typeface="Times New Roman" panose="02020603050405020304" pitchFamily="18" charset="0"/>
              </a:rPr>
              <a:t>Il revient après une longue absence ;</a:t>
            </a:r>
            <a:endParaRPr lang="fr-RE" sz="32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400"/>
              </a:spcBef>
              <a:spcAft>
                <a:spcPts val="400"/>
              </a:spcAft>
              <a:buFont typeface="Times New Roman" panose="02020603050405020304" pitchFamily="18" charset="0"/>
              <a:buChar char="-"/>
            </a:pPr>
            <a:r>
              <a:rPr lang="fr-FR" sz="2800" kern="100" dirty="0">
                <a:effectLst/>
                <a:latin typeface="Book Antiqua" panose="02040602050305030304" pitchFamily="18" charset="0"/>
                <a:ea typeface="Times New Roman" panose="02020603050405020304" pitchFamily="18" charset="0"/>
                <a:cs typeface="Times New Roman" panose="02020603050405020304" pitchFamily="18" charset="0"/>
              </a:rPr>
              <a:t>Il demande des comptes à ses serviteurs ;</a:t>
            </a:r>
            <a:endParaRPr lang="fr-RE" sz="32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400"/>
              </a:spcBef>
              <a:spcAft>
                <a:spcPts val="400"/>
              </a:spcAft>
              <a:buFont typeface="Times New Roman" panose="02020603050405020304" pitchFamily="18" charset="0"/>
              <a:buChar char="-"/>
            </a:pPr>
            <a:r>
              <a:rPr lang="fr-FR" sz="2800" kern="100" dirty="0">
                <a:effectLst/>
                <a:latin typeface="Book Antiqua" panose="02040602050305030304" pitchFamily="18" charset="0"/>
                <a:ea typeface="Times New Roman" panose="02020603050405020304" pitchFamily="18" charset="0"/>
                <a:cs typeface="Times New Roman" panose="02020603050405020304" pitchFamily="18" charset="0"/>
              </a:rPr>
              <a:t>Il se réjouit avec ceux qui ont bien travaillé ;</a:t>
            </a:r>
            <a:endParaRPr lang="fr-RE" sz="32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400"/>
              </a:spcBef>
              <a:spcAft>
                <a:spcPts val="400"/>
              </a:spcAft>
              <a:buFont typeface="Times New Roman" panose="02020603050405020304" pitchFamily="18" charset="0"/>
              <a:buChar char="-"/>
            </a:pPr>
            <a:r>
              <a:rPr lang="fr-FR" sz="2800" kern="100" dirty="0">
                <a:effectLst/>
                <a:latin typeface="Book Antiqua" panose="02040602050305030304" pitchFamily="18" charset="0"/>
                <a:ea typeface="Times New Roman" panose="02020603050405020304" pitchFamily="18" charset="0"/>
                <a:cs typeface="Times New Roman" panose="02020603050405020304" pitchFamily="18" charset="0"/>
              </a:rPr>
              <a:t>Il est en colère contre le serviteur fainéant ;</a:t>
            </a:r>
            <a:endParaRPr lang="fr-RE" sz="32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Bef>
                <a:spcPts val="400"/>
              </a:spcBef>
              <a:spcAft>
                <a:spcPts val="400"/>
              </a:spcAft>
              <a:buFont typeface="Times New Roman" panose="02020603050405020304" pitchFamily="18" charset="0"/>
              <a:buChar char="-"/>
            </a:pPr>
            <a:r>
              <a:rPr lang="fr-FR" sz="2800" kern="100" dirty="0">
                <a:effectLst/>
                <a:latin typeface="Book Antiqua" panose="02040602050305030304" pitchFamily="18" charset="0"/>
                <a:ea typeface="Times New Roman" panose="02020603050405020304" pitchFamily="18" charset="0"/>
                <a:cs typeface="Times New Roman" panose="02020603050405020304" pitchFamily="18" charset="0"/>
              </a:rPr>
              <a:t>Le fainéant est jeté dehors…</a:t>
            </a:r>
            <a:endParaRPr lang="fr-RE" sz="32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2530" name="Picture 2" descr="Parabole des Talents - GoodSalt">
            <a:extLst>
              <a:ext uri="{FF2B5EF4-FFF2-40B4-BE49-F238E27FC236}">
                <a16:creationId xmlns:a16="http://schemas.microsoft.com/office/drawing/2014/main" xmlns="" id="{533D29A3-1EC6-48DE-B0D4-2F50A3D3A3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0"/>
            <a:ext cx="4724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6772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a parabole des Talents - Texte de la Bible, Nouveau testament - Chrétiens  aujourd'hui">
            <a:extLst>
              <a:ext uri="{FF2B5EF4-FFF2-40B4-BE49-F238E27FC236}">
                <a16:creationId xmlns:a16="http://schemas.microsoft.com/office/drawing/2014/main" xmlns="" id="{30111716-A85C-326E-71D7-02DA099C01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1120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Parabole des talents">
            <a:extLst>
              <a:ext uri="{FF2B5EF4-FFF2-40B4-BE49-F238E27FC236}">
                <a16:creationId xmlns:a16="http://schemas.microsoft.com/office/drawing/2014/main" xmlns="" id="{3C53CF89-F8A9-94BA-8DC6-BD4068035F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2000" y="0"/>
            <a:ext cx="50784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7868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FFCAF0D-E254-F232-B73C-615515305060}"/>
              </a:ext>
            </a:extLst>
          </p:cNvPr>
          <p:cNvSpPr>
            <a:spLocks noGrp="1"/>
          </p:cNvSpPr>
          <p:nvPr>
            <p:ph type="title"/>
          </p:nvPr>
        </p:nvSpPr>
        <p:spPr/>
        <p:txBody>
          <a:bodyPr/>
          <a:lstStyle/>
          <a:p>
            <a:r>
              <a:rPr lang="fr-FR" sz="1800" b="1" kern="100" dirty="0">
                <a:effectLst/>
                <a:latin typeface="Book Antiqua" panose="02040602050305030304" pitchFamily="18" charset="0"/>
                <a:ea typeface="Calibri" panose="020F0502020204030204" pitchFamily="34" charset="0"/>
                <a:cs typeface="Arial" panose="020B0604020202020204" pitchFamily="34" charset="0"/>
              </a:rPr>
              <a:t>Les peurs de la société postmoderne </a:t>
            </a:r>
            <a:endParaRPr lang="fr-FR" dirty="0"/>
          </a:p>
        </p:txBody>
      </p:sp>
      <p:sp>
        <p:nvSpPr>
          <p:cNvPr id="4" name="ZoneTexte 3">
            <a:extLst>
              <a:ext uri="{FF2B5EF4-FFF2-40B4-BE49-F238E27FC236}">
                <a16:creationId xmlns:a16="http://schemas.microsoft.com/office/drawing/2014/main" xmlns="" id="{AE55AC26-8D7E-18B9-43A3-5CE9AE5D5FE1}"/>
              </a:ext>
            </a:extLst>
          </p:cNvPr>
          <p:cNvSpPr txBox="1"/>
          <p:nvPr/>
        </p:nvSpPr>
        <p:spPr>
          <a:xfrm>
            <a:off x="1206549" y="2145919"/>
            <a:ext cx="9087633" cy="4247317"/>
          </a:xfrm>
          <a:prstGeom prst="rect">
            <a:avLst/>
          </a:prstGeom>
          <a:noFill/>
        </p:spPr>
        <p:txBody>
          <a:bodyPr wrap="square">
            <a:spAutoFit/>
          </a:bodyPr>
          <a:lstStyle/>
          <a:p>
            <a:pPr marL="342900" lvl="0" indent="-342900">
              <a:spcAft>
                <a:spcPts val="400"/>
              </a:spcAft>
              <a:buFont typeface="Book Antiqua" panose="02040602050305030304" pitchFamily="18" charset="0"/>
              <a:buChar char="-"/>
            </a:pPr>
            <a:r>
              <a:rPr lang="fr-RE" sz="2400" kern="100" dirty="0">
                <a:effectLst/>
                <a:latin typeface="Abadi" panose="020B0604020104020204" pitchFamily="34" charset="0"/>
                <a:ea typeface="Calibri" panose="020F0502020204030204" pitchFamily="34" charset="0"/>
                <a:cs typeface="Times New Roman" panose="02020603050405020304" pitchFamily="18" charset="0"/>
              </a:rPr>
              <a:t>La menace nucléaire ;</a:t>
            </a:r>
            <a:endParaRPr lang="fr-RE" sz="2800" kern="100" dirty="0">
              <a:effectLst/>
              <a:latin typeface="Abadi" panose="020B0604020104020204" pitchFamily="34" charset="0"/>
              <a:ea typeface="Calibri" panose="020F0502020204030204" pitchFamily="34" charset="0"/>
              <a:cs typeface="Times New Roman" panose="02020603050405020304" pitchFamily="18" charset="0"/>
            </a:endParaRPr>
          </a:p>
          <a:p>
            <a:pPr marL="342900" lvl="0" indent="-342900">
              <a:spcAft>
                <a:spcPts val="400"/>
              </a:spcAft>
              <a:buFont typeface="Book Antiqua" panose="02040602050305030304" pitchFamily="18" charset="0"/>
              <a:buChar char="-"/>
            </a:pPr>
            <a:r>
              <a:rPr lang="fr-RE" sz="2400" kern="100" dirty="0">
                <a:effectLst/>
                <a:latin typeface="Abadi" panose="020B0604020104020204" pitchFamily="34" charset="0"/>
                <a:ea typeface="Calibri" panose="020F0502020204030204" pitchFamily="34" charset="0"/>
                <a:cs typeface="Times New Roman" panose="02020603050405020304" pitchFamily="18" charset="0"/>
              </a:rPr>
              <a:t>Les armes de destruction massive ;</a:t>
            </a:r>
            <a:endParaRPr lang="fr-RE" sz="2800" kern="100" dirty="0">
              <a:effectLst/>
              <a:latin typeface="Abadi" panose="020B0604020104020204" pitchFamily="34" charset="0"/>
              <a:ea typeface="Calibri" panose="020F0502020204030204" pitchFamily="34" charset="0"/>
              <a:cs typeface="Times New Roman" panose="02020603050405020304" pitchFamily="18" charset="0"/>
            </a:endParaRPr>
          </a:p>
          <a:p>
            <a:pPr marL="342900" lvl="0" indent="-342900">
              <a:spcAft>
                <a:spcPts val="400"/>
              </a:spcAft>
              <a:buFont typeface="Book Antiqua" panose="02040602050305030304" pitchFamily="18" charset="0"/>
              <a:buChar char="-"/>
            </a:pPr>
            <a:r>
              <a:rPr lang="fr-RE" sz="2400" kern="100" dirty="0">
                <a:effectLst/>
                <a:latin typeface="Abadi" panose="020B0604020104020204" pitchFamily="34" charset="0"/>
                <a:ea typeface="Calibri" panose="020F0502020204030204" pitchFamily="34" charset="0"/>
                <a:cs typeface="Times New Roman" panose="02020603050405020304" pitchFamily="18" charset="0"/>
              </a:rPr>
              <a:t>Le réchauffement climatique;</a:t>
            </a:r>
            <a:endParaRPr lang="fr-RE" sz="2800" kern="100" dirty="0">
              <a:effectLst/>
              <a:latin typeface="Abadi" panose="020B0604020104020204" pitchFamily="34" charset="0"/>
              <a:ea typeface="Calibri" panose="020F0502020204030204" pitchFamily="34" charset="0"/>
              <a:cs typeface="Times New Roman" panose="02020603050405020304" pitchFamily="18" charset="0"/>
            </a:endParaRPr>
          </a:p>
          <a:p>
            <a:pPr marL="342900" lvl="0" indent="-342900">
              <a:spcAft>
                <a:spcPts val="400"/>
              </a:spcAft>
              <a:buFont typeface="Book Antiqua" panose="02040602050305030304" pitchFamily="18" charset="0"/>
              <a:buChar char="-"/>
            </a:pPr>
            <a:r>
              <a:rPr lang="fr-RE" sz="2400" kern="100" dirty="0">
                <a:effectLst/>
                <a:latin typeface="Abadi" panose="020B0604020104020204" pitchFamily="34" charset="0"/>
                <a:ea typeface="Calibri" panose="020F0502020204030204" pitchFamily="34" charset="0"/>
                <a:cs typeface="Times New Roman" panose="02020603050405020304" pitchFamily="18" charset="0"/>
              </a:rPr>
              <a:t>La précarité (et les écarts entre riches et pauvres);</a:t>
            </a:r>
            <a:endParaRPr lang="fr-RE" sz="2800" kern="100" dirty="0">
              <a:effectLst/>
              <a:latin typeface="Abadi" panose="020B0604020104020204" pitchFamily="34" charset="0"/>
              <a:ea typeface="Calibri" panose="020F0502020204030204" pitchFamily="34" charset="0"/>
              <a:cs typeface="Times New Roman" panose="02020603050405020304" pitchFamily="18" charset="0"/>
            </a:endParaRPr>
          </a:p>
          <a:p>
            <a:pPr marL="342900" lvl="0" indent="-342900">
              <a:spcAft>
                <a:spcPts val="400"/>
              </a:spcAft>
              <a:buFont typeface="Book Antiqua" panose="02040602050305030304" pitchFamily="18" charset="0"/>
              <a:buChar char="-"/>
            </a:pPr>
            <a:r>
              <a:rPr lang="fr-RE" sz="2400" kern="100" dirty="0">
                <a:effectLst/>
                <a:latin typeface="Abadi" panose="020B0604020104020204" pitchFamily="34" charset="0"/>
                <a:ea typeface="Calibri" panose="020F0502020204030204" pitchFamily="34" charset="0"/>
                <a:cs typeface="Times New Roman" panose="02020603050405020304" pitchFamily="18" charset="0"/>
              </a:rPr>
              <a:t>Le chômage (l’</a:t>
            </a:r>
            <a:r>
              <a:rPr lang="fr-RE" sz="2400" b="1" kern="100" dirty="0">
                <a:effectLst/>
                <a:latin typeface="Abadi" panose="020B0604020104020204" pitchFamily="34" charset="0"/>
                <a:ea typeface="Calibri" panose="020F0502020204030204" pitchFamily="34" charset="0"/>
                <a:cs typeface="Times New Roman" panose="02020603050405020304" pitchFamily="18" charset="0"/>
              </a:rPr>
              <a:t>I</a:t>
            </a:r>
            <a:r>
              <a:rPr lang="fr-RE" sz="2400" kern="100" dirty="0">
                <a:effectLst/>
                <a:latin typeface="Abadi" panose="020B0604020104020204" pitchFamily="34" charset="0"/>
                <a:ea typeface="Calibri" panose="020F0502020204030204" pitchFamily="34" charset="0"/>
                <a:cs typeface="Times New Roman" panose="02020603050405020304" pitchFamily="18" charset="0"/>
              </a:rPr>
              <a:t>ntelligence </a:t>
            </a:r>
            <a:r>
              <a:rPr lang="fr-RE" sz="2400" b="1" kern="100" dirty="0">
                <a:effectLst/>
                <a:latin typeface="Abadi" panose="020B0604020104020204" pitchFamily="34" charset="0"/>
                <a:ea typeface="Calibri" panose="020F0502020204030204" pitchFamily="34" charset="0"/>
                <a:cs typeface="Times New Roman" panose="02020603050405020304" pitchFamily="18" charset="0"/>
              </a:rPr>
              <a:t>A</a:t>
            </a:r>
            <a:r>
              <a:rPr lang="fr-RE" sz="2400" kern="100" dirty="0">
                <a:effectLst/>
                <a:latin typeface="Abadi" panose="020B0604020104020204" pitchFamily="34" charset="0"/>
                <a:ea typeface="Calibri" panose="020F0502020204030204" pitchFamily="34" charset="0"/>
                <a:cs typeface="Times New Roman" panose="02020603050405020304" pitchFamily="18" charset="0"/>
              </a:rPr>
              <a:t>rtificielle qui remplace l’humain) ;</a:t>
            </a:r>
            <a:endParaRPr lang="fr-RE" sz="2800" kern="100" dirty="0">
              <a:effectLst/>
              <a:latin typeface="Abadi" panose="020B0604020104020204" pitchFamily="34" charset="0"/>
              <a:ea typeface="Calibri" panose="020F0502020204030204" pitchFamily="34" charset="0"/>
              <a:cs typeface="Times New Roman" panose="02020603050405020304" pitchFamily="18" charset="0"/>
            </a:endParaRPr>
          </a:p>
          <a:p>
            <a:pPr marL="342900" lvl="0" indent="-342900">
              <a:spcAft>
                <a:spcPts val="400"/>
              </a:spcAft>
              <a:buFont typeface="Book Antiqua" panose="02040602050305030304" pitchFamily="18" charset="0"/>
              <a:buChar char="-"/>
            </a:pPr>
            <a:r>
              <a:rPr lang="fr-RE" sz="2400" kern="100" dirty="0">
                <a:effectLst/>
                <a:latin typeface="Abadi" panose="020B0604020104020204" pitchFamily="34" charset="0"/>
                <a:ea typeface="Calibri" panose="020F0502020204030204" pitchFamily="34" charset="0"/>
                <a:cs typeface="Times New Roman" panose="02020603050405020304" pitchFamily="18" charset="0"/>
              </a:rPr>
              <a:t>L’épuisement des ressources naturelles ;</a:t>
            </a:r>
            <a:endParaRPr lang="fr-RE" sz="2800" kern="100" dirty="0">
              <a:effectLst/>
              <a:latin typeface="Abadi" panose="020B0604020104020204" pitchFamily="34" charset="0"/>
              <a:ea typeface="Calibri" panose="020F0502020204030204" pitchFamily="34" charset="0"/>
              <a:cs typeface="Times New Roman" panose="02020603050405020304" pitchFamily="18" charset="0"/>
            </a:endParaRPr>
          </a:p>
          <a:p>
            <a:pPr marL="342900" lvl="0" indent="-342900">
              <a:spcAft>
                <a:spcPts val="400"/>
              </a:spcAft>
              <a:buFont typeface="Book Antiqua" panose="02040602050305030304" pitchFamily="18" charset="0"/>
              <a:buChar char="-"/>
            </a:pPr>
            <a:r>
              <a:rPr lang="fr-RE" sz="2400" kern="100" dirty="0">
                <a:effectLst/>
                <a:latin typeface="Abadi" panose="020B0604020104020204" pitchFamily="34" charset="0"/>
                <a:ea typeface="Calibri" panose="020F0502020204030204" pitchFamily="34" charset="0"/>
                <a:cs typeface="Times New Roman" panose="02020603050405020304" pitchFamily="18" charset="0"/>
              </a:rPr>
              <a:t>Les maladies atypiques ;</a:t>
            </a:r>
            <a:endParaRPr lang="fr-RE" sz="2800" kern="100" dirty="0">
              <a:effectLst/>
              <a:latin typeface="Abadi" panose="020B0604020104020204" pitchFamily="34" charset="0"/>
              <a:ea typeface="Calibri" panose="020F0502020204030204" pitchFamily="34" charset="0"/>
              <a:cs typeface="Times New Roman" panose="02020603050405020304" pitchFamily="18" charset="0"/>
            </a:endParaRPr>
          </a:p>
          <a:p>
            <a:pPr marL="342900" lvl="0" indent="-342900">
              <a:spcAft>
                <a:spcPts val="400"/>
              </a:spcAft>
              <a:buFont typeface="Book Antiqua" panose="02040602050305030304" pitchFamily="18" charset="0"/>
              <a:buChar char="-"/>
            </a:pPr>
            <a:r>
              <a:rPr lang="fr-RE" sz="2400" kern="100" dirty="0">
                <a:effectLst/>
                <a:latin typeface="Abadi" panose="020B0604020104020204" pitchFamily="34" charset="0"/>
                <a:ea typeface="Calibri" panose="020F0502020204030204" pitchFamily="34" charset="0"/>
                <a:cs typeface="Times New Roman" panose="02020603050405020304" pitchFamily="18" charset="0"/>
              </a:rPr>
              <a:t>La violence citadine ;</a:t>
            </a:r>
            <a:endParaRPr lang="fr-RE" sz="2800" kern="100" dirty="0">
              <a:effectLst/>
              <a:latin typeface="Abadi" panose="020B0604020104020204" pitchFamily="34" charset="0"/>
              <a:ea typeface="Calibri" panose="020F0502020204030204" pitchFamily="34" charset="0"/>
              <a:cs typeface="Times New Roman" panose="02020603050405020304" pitchFamily="18" charset="0"/>
            </a:endParaRPr>
          </a:p>
          <a:p>
            <a:pPr marL="342900" lvl="0" indent="-342900">
              <a:spcAft>
                <a:spcPts val="400"/>
              </a:spcAft>
              <a:buFont typeface="Book Antiqua" panose="02040602050305030304" pitchFamily="18" charset="0"/>
              <a:buChar char="-"/>
            </a:pPr>
            <a:r>
              <a:rPr lang="fr-RE" sz="2400" kern="100" dirty="0">
                <a:effectLst/>
                <a:latin typeface="Abadi" panose="020B0604020104020204" pitchFamily="34" charset="0"/>
                <a:ea typeface="Calibri" panose="020F0502020204030204" pitchFamily="34" charset="0"/>
                <a:cs typeface="Times New Roman" panose="02020603050405020304" pitchFamily="18" charset="0"/>
              </a:rPr>
              <a:t>Le terrorisme international ;</a:t>
            </a:r>
            <a:endParaRPr lang="fr-RE" sz="2800" kern="100" dirty="0">
              <a:effectLst/>
              <a:latin typeface="Abadi" panose="020B0604020104020204" pitchFamily="34" charset="0"/>
              <a:ea typeface="Calibri" panose="020F0502020204030204" pitchFamily="34" charset="0"/>
              <a:cs typeface="Times New Roman" panose="02020603050405020304" pitchFamily="18" charset="0"/>
            </a:endParaRPr>
          </a:p>
          <a:p>
            <a:pPr marL="342900" lvl="0" indent="-342900">
              <a:spcAft>
                <a:spcPts val="400"/>
              </a:spcAft>
              <a:buFont typeface="Book Antiqua" panose="02040602050305030304" pitchFamily="18" charset="0"/>
              <a:buChar char="-"/>
            </a:pPr>
            <a:r>
              <a:rPr lang="fr-RE" sz="2400" kern="100" dirty="0">
                <a:effectLst/>
                <a:latin typeface="Abadi" panose="020B0604020104020204" pitchFamily="34" charset="0"/>
                <a:ea typeface="Calibri" panose="020F0502020204030204" pitchFamily="34" charset="0"/>
                <a:cs typeface="Times New Roman" panose="02020603050405020304" pitchFamily="18" charset="0"/>
              </a:rPr>
              <a:t>L’avènement d’un monde unipolaire…</a:t>
            </a:r>
            <a:endParaRPr lang="fr-RE" sz="2800" kern="100" dirty="0">
              <a:effectLst/>
              <a:latin typeface="Abadi" panose="020B0604020104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64338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B1CC8215-CBB6-179C-7DDF-FFAE16EC1778}"/>
              </a:ext>
            </a:extLst>
          </p:cNvPr>
          <p:cNvSpPr txBox="1"/>
          <p:nvPr/>
        </p:nvSpPr>
        <p:spPr>
          <a:xfrm>
            <a:off x="1615858" y="724741"/>
            <a:ext cx="8367386" cy="3046988"/>
          </a:xfrm>
          <a:prstGeom prst="rect">
            <a:avLst/>
          </a:prstGeom>
          <a:noFill/>
        </p:spPr>
        <p:txBody>
          <a:bodyPr wrap="square">
            <a:spAutoFit/>
          </a:bodyPr>
          <a:lstStyle/>
          <a:p>
            <a:pPr indent="107950" algn="just">
              <a:spcAft>
                <a:spcPts val="400"/>
              </a:spcAft>
              <a:tabLst>
                <a:tab pos="1895475" algn="l"/>
              </a:tabLst>
            </a:pPr>
            <a:r>
              <a:rPr lang="fr-FR" sz="2400" kern="100" dirty="0">
                <a:effectLst/>
                <a:latin typeface="Book Antiqua" panose="02040602050305030304" pitchFamily="18" charset="0"/>
                <a:ea typeface="Calibri" panose="020F0502020204030204" pitchFamily="34" charset="0"/>
                <a:cs typeface="Arial" panose="020B0604020202020204" pitchFamily="34" charset="0"/>
              </a:rPr>
              <a:t>Devant ces menaces dans leur quotidien, les hommes de la société, y compris les chrétiens, ne voient pas toujours de solution immédiate. Alors, se présente le besoin ou l’envie de se mobiliser, se battre contre les tendances, manifester la désapprobation par des marches silencieuses ou des manifestations bruyantes, s’engager dans des associations écologiques, citoyennes. Personne ne veut hypothéquer son avenir ni celui de ses enfants.</a:t>
            </a:r>
            <a:endParaRPr lang="fr-RE"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07904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45D00802-736D-7FDE-0A66-B0B98938706D}"/>
              </a:ext>
            </a:extLst>
          </p:cNvPr>
          <p:cNvSpPr txBox="1"/>
          <p:nvPr/>
        </p:nvSpPr>
        <p:spPr>
          <a:xfrm>
            <a:off x="1052186" y="826376"/>
            <a:ext cx="9202455" cy="4329390"/>
          </a:xfrm>
          <a:prstGeom prst="rect">
            <a:avLst/>
          </a:prstGeom>
          <a:noFill/>
        </p:spPr>
        <p:txBody>
          <a:bodyPr wrap="square">
            <a:spAutoFit/>
          </a:bodyPr>
          <a:lstStyle/>
          <a:p>
            <a:pPr indent="107950" algn="just">
              <a:spcAft>
                <a:spcPts val="400"/>
              </a:spcAft>
            </a:pPr>
            <a:r>
              <a:rPr lang="fr-FR" sz="2400" b="1" kern="100" dirty="0">
                <a:effectLst/>
                <a:latin typeface="Book Antiqua" panose="02040602050305030304" pitchFamily="18" charset="0"/>
                <a:ea typeface="Calibri" panose="020F0502020204030204" pitchFamily="34" charset="0"/>
                <a:cs typeface="Arial" panose="020B0604020202020204" pitchFamily="34" charset="0"/>
              </a:rPr>
              <a:t>Depuis la pandémie du Covid-19, le monde a changé de mentalité et les citoyens eux-mêmes portent un regard différent sur la vie et sur l’histoire. Des milliards d’êtres humains ont commencé à vivre au jour le jour, sans se projeter dans le futur. Ils craignent un effondrement total et définitif de la société, donc du monde…</a:t>
            </a:r>
          </a:p>
          <a:p>
            <a:pPr indent="107950" algn="just">
              <a:spcAft>
                <a:spcPts val="400"/>
              </a:spcAft>
            </a:pPr>
            <a:r>
              <a:rPr lang="fr-FR" sz="2400" kern="100" dirty="0">
                <a:effectLst/>
                <a:latin typeface="Book Antiqua" panose="02040602050305030304" pitchFamily="18" charset="0"/>
                <a:ea typeface="Calibri" panose="020F0502020204030204" pitchFamily="34" charset="0"/>
                <a:cs typeface="Times New Roman" panose="02020603050405020304" pitchFamily="18" charset="0"/>
              </a:rPr>
              <a:t>Et c’est là encore que résonne la promesse de Jésus :</a:t>
            </a:r>
          </a:p>
          <a:p>
            <a:pPr indent="107950" algn="just">
              <a:spcAft>
                <a:spcPts val="400"/>
              </a:spcAft>
            </a:pPr>
            <a:r>
              <a:rPr lang="fr-FR" sz="2400"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 </a:t>
            </a:r>
            <a:r>
              <a:rPr lang="fr-FR" sz="3200" b="1" kern="100" dirty="0">
                <a:effectLst/>
                <a:latin typeface="Book Antiqua" panose="02040602050305030304" pitchFamily="18" charset="0"/>
                <a:ea typeface="Calibri" panose="020F0502020204030204" pitchFamily="34" charset="0"/>
                <a:cs typeface="Times New Roman" panose="02020603050405020304" pitchFamily="18" charset="0"/>
              </a:rPr>
              <a:t>« </a:t>
            </a:r>
            <a:r>
              <a:rPr lang="fr-FR" sz="3200" b="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Que votre cœur ne se trouble point et ne s’alarme point…Je reviendrai et je vous prendrai avec moi ! </a:t>
            </a:r>
            <a:r>
              <a:rPr lang="fr-FR" sz="3200" b="1" kern="100" dirty="0">
                <a:effectLst/>
                <a:latin typeface="Book Antiqua" panose="02040602050305030304" pitchFamily="18" charset="0"/>
                <a:ea typeface="Calibri" panose="020F0502020204030204" pitchFamily="34" charset="0"/>
                <a:cs typeface="Times New Roman" panose="02020603050405020304" pitchFamily="18" charset="0"/>
              </a:rPr>
              <a:t>»</a:t>
            </a:r>
            <a:endParaRPr lang="fr-RE" sz="2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8624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xmlns="" id="{F059A320-8768-45B7-97A8-030AB958DF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Jeff Bezos réussit son premier vol dans l'Espace à bord de sa fusée Blue  Origin">
            <a:extLst>
              <a:ext uri="{FF2B5EF4-FFF2-40B4-BE49-F238E27FC236}">
                <a16:creationId xmlns:a16="http://schemas.microsoft.com/office/drawing/2014/main" xmlns="" id="{080F8323-A882-5123-7370-3A843556A9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403" b="532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9949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CE396DDD-3D53-8B8B-9F37-50F0099625C9}"/>
              </a:ext>
            </a:extLst>
          </p:cNvPr>
          <p:cNvSpPr txBox="1"/>
          <p:nvPr/>
        </p:nvSpPr>
        <p:spPr>
          <a:xfrm>
            <a:off x="2824619" y="2019915"/>
            <a:ext cx="6100174" cy="1569660"/>
          </a:xfrm>
          <a:prstGeom prst="rect">
            <a:avLst/>
          </a:prstGeom>
          <a:noFill/>
        </p:spPr>
        <p:txBody>
          <a:bodyPr wrap="square">
            <a:spAutoFit/>
          </a:bodyPr>
          <a:lstStyle/>
          <a:p>
            <a:pPr algn="ctr">
              <a:spcBef>
                <a:spcPts val="600"/>
              </a:spcBef>
              <a:spcAft>
                <a:spcPts val="600"/>
              </a:spcAft>
            </a:pPr>
            <a:r>
              <a:rPr lang="fr-FR" sz="4800" b="1" kern="100" dirty="0">
                <a:solidFill>
                  <a:srgbClr val="FFFF00"/>
                </a:solidFill>
                <a:effectLst/>
                <a:latin typeface="Book Antiqua" panose="02040602050305030304" pitchFamily="18" charset="0"/>
                <a:ea typeface="Calibri" panose="020F0502020204030204" pitchFamily="34" charset="0"/>
                <a:cs typeface="Arial" panose="020B0604020202020204" pitchFamily="34" charset="0"/>
              </a:rPr>
              <a:t>Parole donnée, parole sacrée</a:t>
            </a:r>
            <a:endParaRPr lang="fr-RE" sz="48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6250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essage sur le retour de Jésus : 7 signes des derniers jours sont apparus">
            <a:extLst>
              <a:ext uri="{FF2B5EF4-FFF2-40B4-BE49-F238E27FC236}">
                <a16:creationId xmlns:a16="http://schemas.microsoft.com/office/drawing/2014/main" xmlns="" id="{D404B530-4B38-877D-AE8C-C5B1CF3889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8932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3E9F6D4-F486-8B8A-E859-1901DD4C1E26}"/>
              </a:ext>
            </a:extLst>
          </p:cNvPr>
          <p:cNvSpPr>
            <a:spLocks noGrp="1"/>
          </p:cNvSpPr>
          <p:nvPr>
            <p:ph type="title"/>
          </p:nvPr>
        </p:nvSpPr>
        <p:spPr/>
        <p:txBody>
          <a:bodyPr>
            <a:normAutofit/>
          </a:bodyPr>
          <a:lstStyle/>
          <a:p>
            <a:r>
              <a:rPr lang="fr-FR" sz="4000"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Quelques questions pour vous </a:t>
            </a:r>
            <a:endParaRPr lang="fr-FR" sz="6600" dirty="0">
              <a:solidFill>
                <a:srgbClr val="FFFF00"/>
              </a:solidFill>
            </a:endParaRPr>
          </a:p>
        </p:txBody>
      </p:sp>
      <p:sp>
        <p:nvSpPr>
          <p:cNvPr id="4" name="ZoneTexte 3">
            <a:extLst>
              <a:ext uri="{FF2B5EF4-FFF2-40B4-BE49-F238E27FC236}">
                <a16:creationId xmlns:a16="http://schemas.microsoft.com/office/drawing/2014/main" xmlns="" id="{F73C224E-D19E-7EAC-390B-2FC292BDDE07}"/>
              </a:ext>
            </a:extLst>
          </p:cNvPr>
          <p:cNvSpPr txBox="1"/>
          <p:nvPr/>
        </p:nvSpPr>
        <p:spPr>
          <a:xfrm>
            <a:off x="876821" y="2688452"/>
            <a:ext cx="10108505" cy="3416320"/>
          </a:xfrm>
          <a:prstGeom prst="rect">
            <a:avLst/>
          </a:prstGeom>
          <a:noFill/>
        </p:spPr>
        <p:txBody>
          <a:bodyPr wrap="square">
            <a:spAutoFit/>
          </a:bodyPr>
          <a:lstStyle/>
          <a:p>
            <a:pPr marL="342900" lvl="0" indent="-342900">
              <a:buFont typeface="+mj-lt"/>
              <a:buAutoNum type="arabicPeriod"/>
            </a:pPr>
            <a:r>
              <a:rPr lang="fr-FR" sz="2400" b="1" kern="100" dirty="0">
                <a:effectLst/>
                <a:latin typeface="Abadi" panose="020B0604020104020204" pitchFamily="34" charset="0"/>
                <a:ea typeface="Calibri" panose="020F0502020204030204" pitchFamily="34" charset="0"/>
                <a:cs typeface="Times New Roman" panose="02020603050405020304" pitchFamily="18" charset="0"/>
              </a:rPr>
              <a:t>Jésus revient bientôt ! Y croyez-vous ?</a:t>
            </a:r>
            <a:r>
              <a:rPr lang="fr-FR" sz="2400" kern="100" dirty="0">
                <a:effectLst/>
                <a:latin typeface="Abadi" panose="020B0604020104020204" pitchFamily="34" charset="0"/>
                <a:ea typeface="Calibri" panose="020F0502020204030204" pitchFamily="34" charset="0"/>
                <a:cs typeface="Times New Roman" panose="02020603050405020304" pitchFamily="18" charset="0"/>
              </a:rPr>
              <a:t> Si vous n’y croyez pas, c’est votre droit, mais je vous propose en ce jour d’y prêter une attention particulière, voire personnelle. </a:t>
            </a:r>
            <a:endParaRPr lang="fr-RE" sz="2800" kern="100" dirty="0">
              <a:effectLst/>
              <a:latin typeface="Abadi" panose="020B060402010402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fr-FR" sz="2400" b="1" kern="100" dirty="0">
                <a:effectLst/>
                <a:latin typeface="Abadi" panose="020B0604020104020204" pitchFamily="34" charset="0"/>
                <a:ea typeface="Calibri" panose="020F0502020204030204" pitchFamily="34" charset="0"/>
                <a:cs typeface="Times New Roman" panose="02020603050405020304" pitchFamily="18" charset="0"/>
              </a:rPr>
              <a:t>Vous pouvez vous préparer avec vos proches.</a:t>
            </a:r>
            <a:r>
              <a:rPr lang="fr-FR" sz="2400" kern="100" dirty="0">
                <a:effectLst/>
                <a:latin typeface="Abadi" panose="020B0604020104020204" pitchFamily="34" charset="0"/>
                <a:ea typeface="Calibri" panose="020F0502020204030204" pitchFamily="34" charset="0"/>
                <a:cs typeface="Times New Roman" panose="02020603050405020304" pitchFamily="18" charset="0"/>
              </a:rPr>
              <a:t> Ils ne sont ni au courant ni intéressés ? Vous pouvez en faire un projet familial. En rentrant ce soir, parlez-en chez vous. S’il est un peu tard, dès demain, partagez la bonne nouvelle du retour de Jésus…</a:t>
            </a:r>
            <a:endParaRPr lang="fr-RE" sz="2800" kern="100" dirty="0">
              <a:effectLst/>
              <a:latin typeface="Abadi" panose="020B0604020104020204" pitchFamily="34" charset="0"/>
              <a:ea typeface="Calibri" panose="020F0502020204030204" pitchFamily="34" charset="0"/>
              <a:cs typeface="Times New Roman" panose="02020603050405020304" pitchFamily="18" charset="0"/>
            </a:endParaRPr>
          </a:p>
          <a:p>
            <a:pPr marL="342900" lvl="0" indent="-342900">
              <a:spcAft>
                <a:spcPts val="400"/>
              </a:spcAft>
              <a:buFont typeface="+mj-lt"/>
              <a:buAutoNum type="arabicPeriod"/>
            </a:pPr>
            <a:r>
              <a:rPr lang="fr-FR" sz="2400" b="1" kern="100" dirty="0">
                <a:effectLst/>
                <a:latin typeface="Abadi" panose="020B0604020104020204" pitchFamily="34" charset="0"/>
                <a:ea typeface="Calibri" panose="020F0502020204030204" pitchFamily="34" charset="0"/>
                <a:cs typeface="Times New Roman" panose="02020603050405020304" pitchFamily="18" charset="0"/>
              </a:rPr>
              <a:t> Croyez-vous que l’espérance </a:t>
            </a:r>
            <a:r>
              <a:rPr lang="fr-FR" sz="2400" b="1" kern="100" dirty="0">
                <a:latin typeface="Abadi" panose="020B0604020104020204" pitchFamily="34" charset="0"/>
                <a:ea typeface="Calibri" panose="020F0502020204030204" pitchFamily="34" charset="0"/>
                <a:cs typeface="Times New Roman" panose="02020603050405020304" pitchFamily="18" charset="0"/>
              </a:rPr>
              <a:t>puisse</a:t>
            </a:r>
            <a:r>
              <a:rPr lang="fr-FR" sz="2400" b="1" kern="100" dirty="0">
                <a:effectLst/>
                <a:latin typeface="Abadi" panose="020B0604020104020204" pitchFamily="34" charset="0"/>
                <a:ea typeface="Calibri" panose="020F0502020204030204" pitchFamily="34" charset="0"/>
                <a:cs typeface="Times New Roman" panose="02020603050405020304" pitchFamily="18" charset="0"/>
              </a:rPr>
              <a:t> devenir une force dans votre quotidien ?</a:t>
            </a:r>
            <a:endParaRPr lang="fr-RE" sz="2800" kern="100" dirty="0">
              <a:effectLst/>
              <a:latin typeface="Abadi" panose="020B0604020104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09407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5BA0B078-AEFE-C556-D5A3-8CFCAC7CA876}"/>
              </a:ext>
            </a:extLst>
          </p:cNvPr>
          <p:cNvSpPr txBox="1"/>
          <p:nvPr/>
        </p:nvSpPr>
        <p:spPr>
          <a:xfrm>
            <a:off x="1941534" y="2268295"/>
            <a:ext cx="7752567" cy="2554545"/>
          </a:xfrm>
          <a:prstGeom prst="rect">
            <a:avLst/>
          </a:prstGeom>
          <a:noFill/>
        </p:spPr>
        <p:txBody>
          <a:bodyPr wrap="square">
            <a:spAutoFit/>
          </a:bodyPr>
          <a:lstStyle/>
          <a:p>
            <a:pPr algn="ctr"/>
            <a:r>
              <a:rPr lang="fr-FR" sz="3200" b="1" dirty="0">
                <a:effectLst/>
                <a:latin typeface="Abadi" panose="020B0604020104020204" pitchFamily="34" charset="0"/>
                <a:ea typeface="Calibri" panose="020F0502020204030204" pitchFamily="34" charset="0"/>
                <a:cs typeface="Times New Roman" panose="02020603050405020304" pitchFamily="18" charset="0"/>
              </a:rPr>
              <a:t>Comment suivre le Christ, croire en lui, proclamer son Nom, apprécier le salut en lui et ne pas vivre dans l’attente de son retour ? Lisez bien sur les lèvres : « Jésus revient bientôt !</a:t>
            </a:r>
            <a:r>
              <a:rPr lang="fr-RE" sz="3200" dirty="0">
                <a:effectLst/>
                <a:latin typeface="Abadi" panose="020B0604020104020204" pitchFamily="34" charset="0"/>
              </a:rPr>
              <a:t> </a:t>
            </a:r>
            <a:endParaRPr lang="fr-FR" sz="3200" dirty="0">
              <a:latin typeface="Abadi" panose="020B0604020104020204" pitchFamily="34" charset="0"/>
            </a:endParaRPr>
          </a:p>
        </p:txBody>
      </p:sp>
    </p:spTree>
    <p:extLst>
      <p:ext uri="{BB962C8B-B14F-4D97-AF65-F5344CB8AC3E}">
        <p14:creationId xmlns:p14="http://schemas.microsoft.com/office/powerpoint/2010/main" val="33394544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4583" name="Rectangle 24582">
            <a:extLst>
              <a:ext uri="{FF2B5EF4-FFF2-40B4-BE49-F238E27FC236}">
                <a16:creationId xmlns:a16="http://schemas.microsoft.com/office/drawing/2014/main" xmlns="" id="{F059A320-8768-45B7-97A8-030AB958DF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578" name="Picture 2" descr="Message sur le retour de Jésus : 7 signes des derniers jours sont apparus">
            <a:extLst>
              <a:ext uri="{FF2B5EF4-FFF2-40B4-BE49-F238E27FC236}">
                <a16:creationId xmlns:a16="http://schemas.microsoft.com/office/drawing/2014/main" xmlns="" id="{2EA02C3A-C339-36F2-525D-8997EC56A3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8333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Message sur le retour de Jésus : 7 signes des derniers jours sont apparus">
            <a:extLst>
              <a:ext uri="{FF2B5EF4-FFF2-40B4-BE49-F238E27FC236}">
                <a16:creationId xmlns:a16="http://schemas.microsoft.com/office/drawing/2014/main" xmlns="" id="{4D47F318-8BC5-FE59-A45B-F0768B22A4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xmlns="" id="{F4F018E3-B6E4-3B48-AEA6-7D5EF2D53306}"/>
              </a:ext>
            </a:extLst>
          </p:cNvPr>
          <p:cNvSpPr txBox="1"/>
          <p:nvPr/>
        </p:nvSpPr>
        <p:spPr>
          <a:xfrm>
            <a:off x="1052186" y="5201525"/>
            <a:ext cx="10847539" cy="923330"/>
          </a:xfrm>
          <a:prstGeom prst="rect">
            <a:avLst/>
          </a:prstGeom>
          <a:noFill/>
        </p:spPr>
        <p:txBody>
          <a:bodyPr wrap="square">
            <a:spAutoFit/>
          </a:bodyPr>
          <a:lstStyle/>
          <a:p>
            <a:pPr algn="ctr">
              <a:spcAft>
                <a:spcPts val="400"/>
              </a:spcAft>
            </a:pPr>
            <a:r>
              <a:rPr lang="fr-FR" sz="5400"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 </a:t>
            </a:r>
            <a:r>
              <a:rPr lang="fr-FR" sz="5400" b="1"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Amen ! Viens Seigneur Jésus</a:t>
            </a:r>
            <a:r>
              <a:rPr lang="fr-FR" sz="5400" kern="100" dirty="0">
                <a:solidFill>
                  <a:srgbClr val="FFFF00"/>
                </a:solidFill>
                <a:effectLst/>
                <a:latin typeface="Book Antiqua" panose="02040602050305030304" pitchFamily="18" charset="0"/>
                <a:ea typeface="Calibri" panose="020F0502020204030204" pitchFamily="34" charset="0"/>
                <a:cs typeface="Times New Roman" panose="02020603050405020304" pitchFamily="18" charset="0"/>
              </a:rPr>
              <a:t> ! »</a:t>
            </a:r>
            <a:endParaRPr lang="fr-RE" sz="5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1790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xmlns="" id="{DE479FF5-13B8-44CF-A149-6E7E0489FE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3340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9" name="Rectangle 5128">
            <a:extLst>
              <a:ext uri="{FF2B5EF4-FFF2-40B4-BE49-F238E27FC236}">
                <a16:creationId xmlns:a16="http://schemas.microsoft.com/office/drawing/2014/main" xmlns="" id="{273834BF-BB09-46BB-BA11-D8C65C3582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52538"/>
            <a:ext cx="11237976" cy="5925402"/>
          </a:xfrm>
          <a:prstGeom prst="rect">
            <a:avLst/>
          </a:prstGeom>
          <a:solidFill>
            <a:schemeClr val="bg1">
              <a:lumMod val="85000"/>
              <a:lumOff val="15000"/>
            </a:schemeClr>
          </a:solidFill>
          <a:ln w="22225">
            <a:solidFill>
              <a:srgbClr val="E094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SpaceX lance à son tour sa première mission de tourisme spatial">
            <a:extLst>
              <a:ext uri="{FF2B5EF4-FFF2-40B4-BE49-F238E27FC236}">
                <a16:creationId xmlns:a16="http://schemas.microsoft.com/office/drawing/2014/main" xmlns="" id="{2FBEFF57-08D2-4663-0D7A-D9080D5E49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 b="8628"/>
          <a:stretch/>
        </p:blipFill>
        <p:spPr bwMode="auto">
          <a:xfrm>
            <a:off x="643467" y="609599"/>
            <a:ext cx="10905066" cy="560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9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a conquête spatiale : entre enjeux politiques, scientifiques et privés -  Mister Prépa">
            <a:extLst>
              <a:ext uri="{FF2B5EF4-FFF2-40B4-BE49-F238E27FC236}">
                <a16:creationId xmlns:a16="http://schemas.microsoft.com/office/drawing/2014/main" xmlns="" id="{CC90EE8D-5225-957C-EF8C-9B1801205C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386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DE479FF5-13B8-44CF-A149-6E7E0489FE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333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273834BF-BB09-46BB-BA11-D8C65C3582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52538"/>
            <a:ext cx="11237976" cy="5925402"/>
          </a:xfrm>
          <a:prstGeom prst="rect">
            <a:avLst/>
          </a:prstGeom>
          <a:solidFill>
            <a:schemeClr val="bg1">
              <a:lumMod val="85000"/>
              <a:lumOff val="15000"/>
            </a:schemeClr>
          </a:solidFill>
          <a:ln w="22225">
            <a:solidFill>
              <a:srgbClr val="B579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La Nouvelle Combinaison Spatiale de SpaceX - Le Petit Astronaute">
            <a:extLst>
              <a:ext uri="{FF2B5EF4-FFF2-40B4-BE49-F238E27FC236}">
                <a16:creationId xmlns:a16="http://schemas.microsoft.com/office/drawing/2014/main" xmlns="" id="{C6C26571-5914-80BC-9DC0-F32F9665C4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3147" b="-1"/>
          <a:stretch/>
        </p:blipFill>
        <p:spPr bwMode="auto">
          <a:xfrm>
            <a:off x="643467" y="609599"/>
            <a:ext cx="10905066" cy="560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519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xmlns="" id="{DE479FF5-13B8-44CF-A149-6E7E0489FE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292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xmlns="" id="{273834BF-BB09-46BB-BA11-D8C65C3582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52538"/>
            <a:ext cx="11237976" cy="5925402"/>
          </a:xfrm>
          <a:prstGeom prst="rect">
            <a:avLst/>
          </a:prstGeom>
          <a:solidFill>
            <a:schemeClr val="bg1">
              <a:lumMod val="85000"/>
              <a:lumOff val="15000"/>
            </a:schemeClr>
          </a:solidFill>
          <a:ln w="22225">
            <a:solidFill>
              <a:srgbClr val="4BB0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Géopolitique et conquête spatiale | Chaire IESO | Fondation Paris-Dauphine">
            <a:extLst>
              <a:ext uri="{FF2B5EF4-FFF2-40B4-BE49-F238E27FC236}">
                <a16:creationId xmlns:a16="http://schemas.microsoft.com/office/drawing/2014/main" xmlns="" id="{740796C7-F7E8-3E34-6AD1-E123915819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764" r="1" b="10001"/>
          <a:stretch/>
        </p:blipFill>
        <p:spPr bwMode="auto">
          <a:xfrm>
            <a:off x="643467" y="609599"/>
            <a:ext cx="10905066" cy="560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391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4 touristes vont passer 3 jours dans l'espace: le premier vol touristique  de SpaceX décolle demain">
            <a:extLst>
              <a:ext uri="{FF2B5EF4-FFF2-40B4-BE49-F238E27FC236}">
                <a16:creationId xmlns:a16="http://schemas.microsoft.com/office/drawing/2014/main" xmlns="" id="{12BBA7A7-5ABB-8A27-A4F1-C93684A848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586" y="656722"/>
            <a:ext cx="8645556" cy="5755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27833"/>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Berlin</Template>
  <TotalTime>834</TotalTime>
  <Words>2894</Words>
  <Application>Microsoft Office PowerPoint</Application>
  <PresentationFormat>Grand écran</PresentationFormat>
  <Paragraphs>194</Paragraphs>
  <Slides>45</Slides>
  <Notes>42</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45</vt:i4>
      </vt:variant>
    </vt:vector>
  </HeadingPairs>
  <TitlesOfParts>
    <vt:vector size="55" baseType="lpstr">
      <vt:lpstr>Abadi</vt:lpstr>
      <vt:lpstr>Aptos</vt:lpstr>
      <vt:lpstr>Arial</vt:lpstr>
      <vt:lpstr>Book Antiqua</vt:lpstr>
      <vt:lpstr>Calibri</vt:lpstr>
      <vt:lpstr>Optima</vt:lpstr>
      <vt:lpstr>Roboto</vt:lpstr>
      <vt:lpstr>Times New Roman</vt:lpstr>
      <vt:lpstr>Trebuchet MS</vt:lpstr>
      <vt:lpstr>Berlin</vt:lpstr>
      <vt:lpstr>En route pour le ciel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Une promesse de retour</vt:lpstr>
      <vt:lpstr>Présentation PowerPoint</vt:lpstr>
      <vt:lpstr>Présentation PowerPoint</vt:lpstr>
      <vt:lpstr>Les signes avant-coureurs…</vt:lpstr>
      <vt:lpstr>Présentation PowerPoint</vt:lpstr>
      <vt:lpstr>7 signes majeurs dans le discours de Jésus</vt:lpstr>
      <vt:lpstr>Présentation PowerPoint</vt:lpstr>
      <vt:lpstr>Présentation PowerPoint</vt:lpstr>
      <vt:lpstr>Présentation PowerPoint</vt:lpstr>
      <vt:lpstr>La fin est-elle proche ?</vt:lpstr>
      <vt:lpstr>Présentation PowerPoint</vt:lpstr>
      <vt:lpstr>Présentation PowerPoint</vt:lpstr>
      <vt:lpstr>En attendant le royaume</vt:lpstr>
      <vt:lpstr>Présentation PowerPoint</vt:lpstr>
      <vt:lpstr>Présentation PowerPoint</vt:lpstr>
      <vt:lpstr>Présentation PowerPoint</vt:lpstr>
      <vt:lpstr>Présentation PowerPoint</vt:lpstr>
      <vt:lpstr>Présentation PowerPoint</vt:lpstr>
      <vt:lpstr>Présentation PowerPoint</vt:lpstr>
      <vt:lpstr>Préparer les esprits pour l’attente</vt:lpstr>
      <vt:lpstr>Présentation PowerPoint</vt:lpstr>
      <vt:lpstr>Présentation PowerPoint</vt:lpstr>
      <vt:lpstr>Présentation PowerPoint</vt:lpstr>
      <vt:lpstr>Présentation PowerPoint</vt:lpstr>
      <vt:lpstr>Présentation PowerPoint</vt:lpstr>
      <vt:lpstr>Présentation PowerPoint</vt:lpstr>
      <vt:lpstr>Les peurs de la société postmoderne </vt:lpstr>
      <vt:lpstr>Présentation PowerPoint</vt:lpstr>
      <vt:lpstr>Présentation PowerPoint</vt:lpstr>
      <vt:lpstr>Présentation PowerPoint</vt:lpstr>
      <vt:lpstr>Présentation PowerPoint</vt:lpstr>
      <vt:lpstr>Quelques questions pour vous </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 route pour le ciel</dc:title>
  <dc:creator>Daniel Jennah</dc:creator>
  <cp:lastModifiedBy>VERO</cp:lastModifiedBy>
  <cp:revision>5</cp:revision>
  <dcterms:created xsi:type="dcterms:W3CDTF">2024-08-29T16:22:19Z</dcterms:created>
  <dcterms:modified xsi:type="dcterms:W3CDTF">2024-10-07T06:36:04Z</dcterms:modified>
</cp:coreProperties>
</file>