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77" r:id="rId2"/>
    <p:sldId id="279" r:id="rId3"/>
    <p:sldId id="278" r:id="rId4"/>
    <p:sldId id="327" r:id="rId5"/>
    <p:sldId id="280" r:id="rId6"/>
    <p:sldId id="320" r:id="rId7"/>
    <p:sldId id="333" r:id="rId8"/>
    <p:sldId id="281" r:id="rId9"/>
    <p:sldId id="334" r:id="rId10"/>
    <p:sldId id="335" r:id="rId11"/>
    <p:sldId id="321" r:id="rId12"/>
    <p:sldId id="282" r:id="rId13"/>
    <p:sldId id="322" r:id="rId14"/>
    <p:sldId id="283" r:id="rId15"/>
    <p:sldId id="285" r:id="rId16"/>
    <p:sldId id="336" r:id="rId17"/>
    <p:sldId id="337" r:id="rId18"/>
    <p:sldId id="331" r:id="rId19"/>
    <p:sldId id="332" r:id="rId20"/>
    <p:sldId id="284" r:id="rId21"/>
    <p:sldId id="338" r:id="rId22"/>
    <p:sldId id="339" r:id="rId23"/>
    <p:sldId id="286" r:id="rId24"/>
    <p:sldId id="287" r:id="rId25"/>
    <p:sldId id="340" r:id="rId26"/>
    <p:sldId id="288" r:id="rId27"/>
    <p:sldId id="319" r:id="rId28"/>
    <p:sldId id="318" r:id="rId29"/>
    <p:sldId id="323" r:id="rId30"/>
    <p:sldId id="325" r:id="rId31"/>
    <p:sldId id="314" r:id="rId32"/>
    <p:sldId id="315" r:id="rId33"/>
    <p:sldId id="324" r:id="rId34"/>
    <p:sldId id="326" r:id="rId35"/>
    <p:sldId id="328" r:id="rId36"/>
    <p:sldId id="329" r:id="rId37"/>
    <p:sldId id="33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68996" autoAdjust="0"/>
  </p:normalViewPr>
  <p:slideViewPr>
    <p:cSldViewPr snapToGrid="0">
      <p:cViewPr varScale="1">
        <p:scale>
          <a:sx n="51" d="100"/>
          <a:sy n="51" d="100"/>
        </p:scale>
        <p:origin x="130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74B132-2DE9-4728-BBFF-DC94CF411F75}" type="doc">
      <dgm:prSet loTypeId="urn:microsoft.com/office/officeart/2005/8/layout/matrix2" loCatId="matrix" qsTypeId="urn:microsoft.com/office/officeart/2005/8/quickstyle/simple4" qsCatId="simple" csTypeId="urn:microsoft.com/office/officeart/2005/8/colors/colorful1#1" csCatId="colorful" phldr="1"/>
      <dgm:spPr/>
      <dgm:t>
        <a:bodyPr/>
        <a:lstStyle/>
        <a:p>
          <a:endParaRPr lang="en-US"/>
        </a:p>
      </dgm:t>
    </dgm:pt>
    <dgm:pt modelId="{4757C078-E964-49F1-BCA2-CE9696F6D7FE}">
      <dgm:prSet custT="1"/>
      <dgm:spPr/>
      <dgm:t>
        <a:bodyPr/>
        <a:lstStyle/>
        <a:p>
          <a:r>
            <a:rPr lang="fr-FR" sz="2400" dirty="0" smtClean="0"/>
            <a:t>Sin </a:t>
          </a:r>
          <a:r>
            <a:rPr lang="fr-FR" sz="2400" dirty="0" err="1" smtClean="0"/>
            <a:t>is</a:t>
          </a:r>
          <a:r>
            <a:rPr lang="fr-FR" sz="2400" dirty="0" smtClean="0"/>
            <a:t> transgression of the </a:t>
          </a:r>
          <a:r>
            <a:rPr lang="fr-FR" sz="2400" dirty="0" err="1" smtClean="0"/>
            <a:t>law</a:t>
          </a:r>
          <a:r>
            <a:rPr lang="fr-FR" sz="2400" dirty="0" smtClean="0"/>
            <a:t> (1John 3:4)  </a:t>
          </a:r>
          <a:endParaRPr lang="en-US" sz="2400" dirty="0"/>
        </a:p>
      </dgm:t>
    </dgm:pt>
    <dgm:pt modelId="{D0731AB9-B7F7-41AB-A55B-E4AE45C0ED0F}" type="parTrans" cxnId="{5C45B3B7-F5AE-4C02-A584-3094992A6E68}">
      <dgm:prSet/>
      <dgm:spPr/>
      <dgm:t>
        <a:bodyPr/>
        <a:lstStyle/>
        <a:p>
          <a:endParaRPr lang="en-US" sz="2000"/>
        </a:p>
      </dgm:t>
    </dgm:pt>
    <dgm:pt modelId="{2913881A-1A31-4B61-8EAC-A6248DFE46E4}" type="sibTrans" cxnId="{5C45B3B7-F5AE-4C02-A584-3094992A6E68}">
      <dgm:prSet/>
      <dgm:spPr/>
      <dgm:t>
        <a:bodyPr/>
        <a:lstStyle/>
        <a:p>
          <a:endParaRPr lang="en-US" sz="2000"/>
        </a:p>
      </dgm:t>
    </dgm:pt>
    <dgm:pt modelId="{D4459096-EFA1-4D10-9920-85F275A62DF5}">
      <dgm:prSet custT="1"/>
      <dgm:spPr/>
      <dgm:t>
        <a:bodyPr/>
        <a:lstStyle/>
        <a:p>
          <a:r>
            <a:rPr lang="fr-FR" sz="2400" dirty="0" err="1" smtClean="0"/>
            <a:t>Doing</a:t>
          </a:r>
          <a:r>
            <a:rPr lang="fr-FR" sz="2400" dirty="0" smtClean="0"/>
            <a:t>  </a:t>
          </a:r>
          <a:r>
            <a:rPr lang="fr-FR" sz="2400" dirty="0" err="1" smtClean="0"/>
            <a:t>evil</a:t>
          </a:r>
          <a:r>
            <a:rPr lang="fr-FR" sz="2400" dirty="0" smtClean="0"/>
            <a:t> </a:t>
          </a:r>
          <a:r>
            <a:rPr lang="fr-FR" sz="2400" dirty="0" err="1" smtClean="0"/>
            <a:t>instead</a:t>
          </a:r>
          <a:r>
            <a:rPr lang="fr-FR" sz="2400" dirty="0" smtClean="0"/>
            <a:t> of good(James 4:17). </a:t>
          </a:r>
          <a:endParaRPr lang="en-US" sz="2400" dirty="0"/>
        </a:p>
      </dgm:t>
    </dgm:pt>
    <dgm:pt modelId="{4127D673-1D56-46EA-9D97-8BD759583344}" type="parTrans" cxnId="{6B3A1C06-485F-42EB-A616-8F6B679CE7B5}">
      <dgm:prSet/>
      <dgm:spPr/>
      <dgm:t>
        <a:bodyPr/>
        <a:lstStyle/>
        <a:p>
          <a:endParaRPr lang="en-US" sz="2000"/>
        </a:p>
      </dgm:t>
    </dgm:pt>
    <dgm:pt modelId="{A5CDE458-690A-403F-9726-6C917C3FF0B6}" type="sibTrans" cxnId="{6B3A1C06-485F-42EB-A616-8F6B679CE7B5}">
      <dgm:prSet/>
      <dgm:spPr/>
      <dgm:t>
        <a:bodyPr/>
        <a:lstStyle/>
        <a:p>
          <a:endParaRPr lang="en-US" sz="2000"/>
        </a:p>
      </dgm:t>
    </dgm:pt>
    <dgm:pt modelId="{E5536EA7-C1B1-4021-8FDE-650BBC3EEB12}">
      <dgm:prSet custT="1"/>
      <dgm:spPr/>
      <dgm:t>
        <a:bodyPr/>
        <a:lstStyle/>
        <a:p>
          <a:r>
            <a:rPr lang="fr-FR" sz="2400" dirty="0" smtClean="0"/>
            <a:t>There </a:t>
          </a:r>
          <a:r>
            <a:rPr lang="fr-FR" sz="2400" dirty="0" err="1" smtClean="0"/>
            <a:t>is</a:t>
          </a:r>
          <a:r>
            <a:rPr lang="fr-FR" sz="2400" dirty="0" smtClean="0"/>
            <a:t> no </a:t>
          </a:r>
          <a:r>
            <a:rPr lang="fr-FR" sz="2400" dirty="0" err="1" smtClean="0"/>
            <a:t>small</a:t>
          </a:r>
          <a:r>
            <a:rPr lang="fr-FR" sz="2400" dirty="0" smtClean="0"/>
            <a:t>  or Great sin(James 2:10</a:t>
          </a:r>
          <a:r>
            <a:rPr lang="fr-FR" sz="2400" dirty="0"/>
            <a:t>)</a:t>
          </a:r>
          <a:r>
            <a:rPr lang="fr-RE" sz="2400" dirty="0"/>
            <a:t> </a:t>
          </a:r>
          <a:endParaRPr lang="en-US" sz="2400" dirty="0"/>
        </a:p>
      </dgm:t>
    </dgm:pt>
    <dgm:pt modelId="{45B4D5D6-A1C3-4EBF-9B81-5C54A4ACF2C5}" type="parTrans" cxnId="{7846B63A-2159-4075-B46B-4DB297EA6977}">
      <dgm:prSet/>
      <dgm:spPr/>
      <dgm:t>
        <a:bodyPr/>
        <a:lstStyle/>
        <a:p>
          <a:endParaRPr lang="en-US" sz="2000"/>
        </a:p>
      </dgm:t>
    </dgm:pt>
    <dgm:pt modelId="{E7DA53CB-F04E-4437-86D7-35FEC7EBF50D}" type="sibTrans" cxnId="{7846B63A-2159-4075-B46B-4DB297EA6977}">
      <dgm:prSet/>
      <dgm:spPr/>
      <dgm:t>
        <a:bodyPr/>
        <a:lstStyle/>
        <a:p>
          <a:endParaRPr lang="en-US" sz="2000"/>
        </a:p>
      </dgm:t>
    </dgm:pt>
    <dgm:pt modelId="{1C5A438B-E480-4211-8B0F-5298C246B056}">
      <dgm:prSet custT="1"/>
      <dgm:spPr/>
      <dgm:t>
        <a:bodyPr/>
        <a:lstStyle/>
        <a:p>
          <a:r>
            <a:rPr lang="fr-FR" sz="2000" dirty="0" smtClean="0"/>
            <a:t>The </a:t>
          </a:r>
          <a:r>
            <a:rPr lang="fr-FR" sz="2000" dirty="0" err="1" smtClean="0"/>
            <a:t>Universality</a:t>
          </a:r>
          <a:r>
            <a:rPr lang="fr-FR" sz="2000" dirty="0" smtClean="0"/>
            <a:t> of sin (</a:t>
          </a:r>
          <a:r>
            <a:rPr lang="fr-FR" sz="2000" dirty="0" err="1" smtClean="0"/>
            <a:t>Psalm</a:t>
          </a:r>
          <a:r>
            <a:rPr lang="fr-FR" sz="2000" dirty="0" smtClean="0"/>
            <a:t> 14:3</a:t>
          </a:r>
          <a:r>
            <a:rPr lang="fr-FR" sz="2000" dirty="0"/>
            <a:t>; </a:t>
          </a:r>
          <a:r>
            <a:rPr lang="fr-FR" sz="2000" dirty="0" smtClean="0"/>
            <a:t>53:2</a:t>
          </a:r>
          <a:r>
            <a:rPr lang="fr-FR" sz="2000" dirty="0"/>
            <a:t>; </a:t>
          </a:r>
          <a:r>
            <a:rPr lang="fr-FR" sz="2000" dirty="0" smtClean="0"/>
            <a:t>143:2</a:t>
          </a:r>
          <a:r>
            <a:rPr lang="fr-FR" sz="2000" dirty="0"/>
            <a:t>; Pr </a:t>
          </a:r>
          <a:r>
            <a:rPr lang="fr-FR" sz="2000" dirty="0" smtClean="0"/>
            <a:t>20:9</a:t>
          </a:r>
          <a:r>
            <a:rPr lang="fr-FR" sz="2000" dirty="0"/>
            <a:t>; </a:t>
          </a:r>
          <a:r>
            <a:rPr lang="fr-FR" sz="2000" dirty="0" err="1"/>
            <a:t>Rm</a:t>
          </a:r>
          <a:r>
            <a:rPr lang="fr-FR" sz="2000" dirty="0"/>
            <a:t> </a:t>
          </a:r>
          <a:r>
            <a:rPr lang="fr-FR" sz="2000" dirty="0" smtClean="0"/>
            <a:t>3:23</a:t>
          </a:r>
          <a:r>
            <a:rPr lang="fr-FR" sz="2000" dirty="0"/>
            <a:t>; </a:t>
          </a:r>
          <a:r>
            <a:rPr lang="fr-FR" sz="2000" dirty="0" smtClean="0"/>
            <a:t>5:12)</a:t>
          </a:r>
          <a:r>
            <a:rPr lang="fr-RE" sz="2000" dirty="0" smtClean="0"/>
            <a:t> </a:t>
          </a:r>
          <a:endParaRPr lang="en-US" sz="2000" dirty="0"/>
        </a:p>
      </dgm:t>
    </dgm:pt>
    <dgm:pt modelId="{85C0D16C-7A26-4D42-9738-0CFADA6B08C3}" type="parTrans" cxnId="{68F734BD-493F-4E24-B882-FD453EADC425}">
      <dgm:prSet/>
      <dgm:spPr/>
      <dgm:t>
        <a:bodyPr/>
        <a:lstStyle/>
        <a:p>
          <a:endParaRPr lang="en-US" sz="2000"/>
        </a:p>
      </dgm:t>
    </dgm:pt>
    <dgm:pt modelId="{40108D4E-4AB7-4E79-A916-3F0A784FFEF1}" type="sibTrans" cxnId="{68F734BD-493F-4E24-B882-FD453EADC425}">
      <dgm:prSet/>
      <dgm:spPr/>
      <dgm:t>
        <a:bodyPr/>
        <a:lstStyle/>
        <a:p>
          <a:endParaRPr lang="en-US" sz="2000"/>
        </a:p>
      </dgm:t>
    </dgm:pt>
    <dgm:pt modelId="{02748653-FC65-A644-99A6-8613E8350E15}" type="pres">
      <dgm:prSet presAssocID="{4D74B132-2DE9-4728-BBFF-DC94CF411F75}" presName="matrix" presStyleCnt="0">
        <dgm:presLayoutVars>
          <dgm:chMax val="1"/>
          <dgm:dir/>
          <dgm:resizeHandles val="exact"/>
        </dgm:presLayoutVars>
      </dgm:prSet>
      <dgm:spPr/>
      <dgm:t>
        <a:bodyPr/>
        <a:lstStyle/>
        <a:p>
          <a:endParaRPr lang="fr-FR"/>
        </a:p>
      </dgm:t>
    </dgm:pt>
    <dgm:pt modelId="{A2B3B33D-0633-C246-9D6B-E8359D45BF4B}" type="pres">
      <dgm:prSet presAssocID="{4D74B132-2DE9-4728-BBFF-DC94CF411F75}" presName="axisShape" presStyleLbl="bgShp" presStyleIdx="0" presStyleCnt="1" custScaleX="119665"/>
      <dgm:spPr/>
    </dgm:pt>
    <dgm:pt modelId="{5D1D8436-4829-F246-96DF-4A01BC84547E}" type="pres">
      <dgm:prSet presAssocID="{4D74B132-2DE9-4728-BBFF-DC94CF411F75}" presName="rect1" presStyleLbl="node1" presStyleIdx="0" presStyleCnt="4" custLinFactNeighborX="-19456" custLinFactNeighborY="-1179">
        <dgm:presLayoutVars>
          <dgm:chMax val="0"/>
          <dgm:chPref val="0"/>
          <dgm:bulletEnabled val="1"/>
        </dgm:presLayoutVars>
      </dgm:prSet>
      <dgm:spPr/>
      <dgm:t>
        <a:bodyPr/>
        <a:lstStyle/>
        <a:p>
          <a:endParaRPr lang="fr-FR"/>
        </a:p>
      </dgm:t>
    </dgm:pt>
    <dgm:pt modelId="{BA074A53-A0D9-9140-88D4-3AC76FABC55B}" type="pres">
      <dgm:prSet presAssocID="{4D74B132-2DE9-4728-BBFF-DC94CF411F75}" presName="rect2" presStyleLbl="node1" presStyleIdx="1" presStyleCnt="4" custLinFactNeighborX="17718" custLinFactNeighborY="-6579">
        <dgm:presLayoutVars>
          <dgm:chMax val="0"/>
          <dgm:chPref val="0"/>
          <dgm:bulletEnabled val="1"/>
        </dgm:presLayoutVars>
      </dgm:prSet>
      <dgm:spPr/>
      <dgm:t>
        <a:bodyPr/>
        <a:lstStyle/>
        <a:p>
          <a:endParaRPr lang="fr-FR"/>
        </a:p>
      </dgm:t>
    </dgm:pt>
    <dgm:pt modelId="{34A284B0-59D9-404C-AE8C-8A7DA72771CC}" type="pres">
      <dgm:prSet presAssocID="{4D74B132-2DE9-4728-BBFF-DC94CF411F75}" presName="rect3" presStyleLbl="node1" presStyleIdx="2" presStyleCnt="4" custScaleX="108921" custLinFactNeighborX="-10617" custLinFactNeighborY="4169">
        <dgm:presLayoutVars>
          <dgm:chMax val="0"/>
          <dgm:chPref val="0"/>
          <dgm:bulletEnabled val="1"/>
        </dgm:presLayoutVars>
      </dgm:prSet>
      <dgm:spPr/>
      <dgm:t>
        <a:bodyPr/>
        <a:lstStyle/>
        <a:p>
          <a:endParaRPr lang="fr-FR"/>
        </a:p>
      </dgm:t>
    </dgm:pt>
    <dgm:pt modelId="{A84C155C-D92D-8C4E-9C07-664FD1304944}" type="pres">
      <dgm:prSet presAssocID="{4D74B132-2DE9-4728-BBFF-DC94CF411F75}" presName="rect4" presStyleLbl="node1" presStyleIdx="3" presStyleCnt="4" custScaleX="125064" custLinFactNeighborX="13570" custLinFactNeighborY="2950">
        <dgm:presLayoutVars>
          <dgm:chMax val="0"/>
          <dgm:chPref val="0"/>
          <dgm:bulletEnabled val="1"/>
        </dgm:presLayoutVars>
      </dgm:prSet>
      <dgm:spPr/>
      <dgm:t>
        <a:bodyPr/>
        <a:lstStyle/>
        <a:p>
          <a:endParaRPr lang="fr-FR"/>
        </a:p>
      </dgm:t>
    </dgm:pt>
  </dgm:ptLst>
  <dgm:cxnLst>
    <dgm:cxn modelId="{216012DD-6670-5A4E-8033-E1F84F1D2B74}" type="presOf" srcId="{4D74B132-2DE9-4728-BBFF-DC94CF411F75}" destId="{02748653-FC65-A644-99A6-8613E8350E15}" srcOrd="0" destOrd="0" presId="urn:microsoft.com/office/officeart/2005/8/layout/matrix2"/>
    <dgm:cxn modelId="{CCAE740E-FE84-0F4F-A830-DB7FD449E450}" type="presOf" srcId="{D4459096-EFA1-4D10-9920-85F275A62DF5}" destId="{BA074A53-A0D9-9140-88D4-3AC76FABC55B}" srcOrd="0" destOrd="0" presId="urn:microsoft.com/office/officeart/2005/8/layout/matrix2"/>
    <dgm:cxn modelId="{6B3A1C06-485F-42EB-A616-8F6B679CE7B5}" srcId="{4D74B132-2DE9-4728-BBFF-DC94CF411F75}" destId="{D4459096-EFA1-4D10-9920-85F275A62DF5}" srcOrd="1" destOrd="0" parTransId="{4127D673-1D56-46EA-9D97-8BD759583344}" sibTransId="{A5CDE458-690A-403F-9726-6C917C3FF0B6}"/>
    <dgm:cxn modelId="{68F734BD-493F-4E24-B882-FD453EADC425}" srcId="{4D74B132-2DE9-4728-BBFF-DC94CF411F75}" destId="{1C5A438B-E480-4211-8B0F-5298C246B056}" srcOrd="3" destOrd="0" parTransId="{85C0D16C-7A26-4D42-9738-0CFADA6B08C3}" sibTransId="{40108D4E-4AB7-4E79-A916-3F0A784FFEF1}"/>
    <dgm:cxn modelId="{5C45B3B7-F5AE-4C02-A584-3094992A6E68}" srcId="{4D74B132-2DE9-4728-BBFF-DC94CF411F75}" destId="{4757C078-E964-49F1-BCA2-CE9696F6D7FE}" srcOrd="0" destOrd="0" parTransId="{D0731AB9-B7F7-41AB-A55B-E4AE45C0ED0F}" sibTransId="{2913881A-1A31-4B61-8EAC-A6248DFE46E4}"/>
    <dgm:cxn modelId="{0074BFD8-459B-7841-8F8E-4FC5B9C9DE02}" type="presOf" srcId="{1C5A438B-E480-4211-8B0F-5298C246B056}" destId="{A84C155C-D92D-8C4E-9C07-664FD1304944}" srcOrd="0" destOrd="0" presId="urn:microsoft.com/office/officeart/2005/8/layout/matrix2"/>
    <dgm:cxn modelId="{7846B63A-2159-4075-B46B-4DB297EA6977}" srcId="{4D74B132-2DE9-4728-BBFF-DC94CF411F75}" destId="{E5536EA7-C1B1-4021-8FDE-650BBC3EEB12}" srcOrd="2" destOrd="0" parTransId="{45B4D5D6-A1C3-4EBF-9B81-5C54A4ACF2C5}" sibTransId="{E7DA53CB-F04E-4437-86D7-35FEC7EBF50D}"/>
    <dgm:cxn modelId="{7B8F6AEA-0153-1940-A768-6E153C675A0D}" type="presOf" srcId="{E5536EA7-C1B1-4021-8FDE-650BBC3EEB12}" destId="{34A284B0-59D9-404C-AE8C-8A7DA72771CC}" srcOrd="0" destOrd="0" presId="urn:microsoft.com/office/officeart/2005/8/layout/matrix2"/>
    <dgm:cxn modelId="{26E0F9DC-FDF6-984C-81E8-F350C09B4A8A}" type="presOf" srcId="{4757C078-E964-49F1-BCA2-CE9696F6D7FE}" destId="{5D1D8436-4829-F246-96DF-4A01BC84547E}" srcOrd="0" destOrd="0" presId="urn:microsoft.com/office/officeart/2005/8/layout/matrix2"/>
    <dgm:cxn modelId="{4E8C94AB-EA79-5C41-B880-B48AEFF6C805}" type="presParOf" srcId="{02748653-FC65-A644-99A6-8613E8350E15}" destId="{A2B3B33D-0633-C246-9D6B-E8359D45BF4B}" srcOrd="0" destOrd="0" presId="urn:microsoft.com/office/officeart/2005/8/layout/matrix2"/>
    <dgm:cxn modelId="{A1FCA987-AD06-B045-A540-3B604BA278B1}" type="presParOf" srcId="{02748653-FC65-A644-99A6-8613E8350E15}" destId="{5D1D8436-4829-F246-96DF-4A01BC84547E}" srcOrd="1" destOrd="0" presId="urn:microsoft.com/office/officeart/2005/8/layout/matrix2"/>
    <dgm:cxn modelId="{BE1B5A13-B3A2-FE40-BE7D-1CBF56D62CCE}" type="presParOf" srcId="{02748653-FC65-A644-99A6-8613E8350E15}" destId="{BA074A53-A0D9-9140-88D4-3AC76FABC55B}" srcOrd="2" destOrd="0" presId="urn:microsoft.com/office/officeart/2005/8/layout/matrix2"/>
    <dgm:cxn modelId="{6969F38B-2752-B64B-A408-10DF1E7E6DE4}" type="presParOf" srcId="{02748653-FC65-A644-99A6-8613E8350E15}" destId="{34A284B0-59D9-404C-AE8C-8A7DA72771CC}" srcOrd="3" destOrd="0" presId="urn:microsoft.com/office/officeart/2005/8/layout/matrix2"/>
    <dgm:cxn modelId="{AF3E92B9-B145-4D46-BD8B-CE1912F1B65F}" type="presParOf" srcId="{02748653-FC65-A644-99A6-8613E8350E15}" destId="{A84C155C-D92D-8C4E-9C07-664FD1304944}"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4B132-2DE9-4728-BBFF-DC94CF411F75}" type="doc">
      <dgm:prSet loTypeId="urn:microsoft.com/office/officeart/2005/8/layout/matrix2" loCatId="matrix" qsTypeId="urn:microsoft.com/office/officeart/2005/8/quickstyle/simple4" qsCatId="simple" csTypeId="urn:microsoft.com/office/officeart/2005/8/colors/colorful1#2" csCatId="colorful" phldr="1"/>
      <dgm:spPr/>
      <dgm:t>
        <a:bodyPr/>
        <a:lstStyle/>
        <a:p>
          <a:endParaRPr lang="en-US"/>
        </a:p>
      </dgm:t>
    </dgm:pt>
    <dgm:pt modelId="{4757C078-E964-49F1-BCA2-CE9696F6D7FE}">
      <dgm:prSet custT="1"/>
      <dgm:spPr/>
      <dgm:t>
        <a:bodyPr/>
        <a:lstStyle/>
        <a:p>
          <a:r>
            <a:rPr lang="fr-FR" sz="2400" dirty="0" smtClean="0"/>
            <a:t>Sin </a:t>
          </a:r>
          <a:r>
            <a:rPr lang="fr-FR" sz="2400" dirty="0" err="1" smtClean="0"/>
            <a:t>is</a:t>
          </a:r>
          <a:r>
            <a:rPr lang="fr-FR" sz="2400" dirty="0" smtClean="0"/>
            <a:t> transgression of the </a:t>
          </a:r>
          <a:r>
            <a:rPr lang="fr-FR" sz="2400" dirty="0" err="1" smtClean="0"/>
            <a:t>law</a:t>
          </a:r>
          <a:r>
            <a:rPr lang="fr-FR" sz="2400" dirty="0" smtClean="0"/>
            <a:t> (1John 3:4)  </a:t>
          </a:r>
          <a:endParaRPr lang="en-US" sz="2400" dirty="0"/>
        </a:p>
      </dgm:t>
    </dgm:pt>
    <dgm:pt modelId="{D0731AB9-B7F7-41AB-A55B-E4AE45C0ED0F}" type="parTrans" cxnId="{5C45B3B7-F5AE-4C02-A584-3094992A6E68}">
      <dgm:prSet/>
      <dgm:spPr/>
      <dgm:t>
        <a:bodyPr/>
        <a:lstStyle/>
        <a:p>
          <a:endParaRPr lang="en-US" sz="2000"/>
        </a:p>
      </dgm:t>
    </dgm:pt>
    <dgm:pt modelId="{2913881A-1A31-4B61-8EAC-A6248DFE46E4}" type="sibTrans" cxnId="{5C45B3B7-F5AE-4C02-A584-3094992A6E68}">
      <dgm:prSet/>
      <dgm:spPr/>
      <dgm:t>
        <a:bodyPr/>
        <a:lstStyle/>
        <a:p>
          <a:endParaRPr lang="en-US" sz="2000"/>
        </a:p>
      </dgm:t>
    </dgm:pt>
    <dgm:pt modelId="{D4459096-EFA1-4D10-9920-85F275A62DF5}">
      <dgm:prSet custT="1"/>
      <dgm:spPr/>
      <dgm:t>
        <a:bodyPr/>
        <a:lstStyle/>
        <a:p>
          <a:r>
            <a:rPr lang="fr-FR" sz="2400" dirty="0" err="1" smtClean="0"/>
            <a:t>Doing</a:t>
          </a:r>
          <a:r>
            <a:rPr lang="fr-FR" sz="2400" dirty="0" smtClean="0"/>
            <a:t>  </a:t>
          </a:r>
          <a:r>
            <a:rPr lang="fr-FR" sz="2400" dirty="0" err="1" smtClean="0"/>
            <a:t>evil</a:t>
          </a:r>
          <a:r>
            <a:rPr lang="fr-FR" sz="2400" dirty="0" smtClean="0"/>
            <a:t> </a:t>
          </a:r>
          <a:r>
            <a:rPr lang="fr-FR" sz="2400" dirty="0" err="1" smtClean="0"/>
            <a:t>instead</a:t>
          </a:r>
          <a:r>
            <a:rPr lang="fr-FR" sz="2400" dirty="0" smtClean="0"/>
            <a:t> of good(James 4:17). </a:t>
          </a:r>
          <a:endParaRPr lang="en-US" sz="2400" dirty="0"/>
        </a:p>
      </dgm:t>
    </dgm:pt>
    <dgm:pt modelId="{4127D673-1D56-46EA-9D97-8BD759583344}" type="parTrans" cxnId="{6B3A1C06-485F-42EB-A616-8F6B679CE7B5}">
      <dgm:prSet/>
      <dgm:spPr/>
      <dgm:t>
        <a:bodyPr/>
        <a:lstStyle/>
        <a:p>
          <a:endParaRPr lang="en-US" sz="2000"/>
        </a:p>
      </dgm:t>
    </dgm:pt>
    <dgm:pt modelId="{A5CDE458-690A-403F-9726-6C917C3FF0B6}" type="sibTrans" cxnId="{6B3A1C06-485F-42EB-A616-8F6B679CE7B5}">
      <dgm:prSet/>
      <dgm:spPr/>
      <dgm:t>
        <a:bodyPr/>
        <a:lstStyle/>
        <a:p>
          <a:endParaRPr lang="en-US" sz="2000"/>
        </a:p>
      </dgm:t>
    </dgm:pt>
    <dgm:pt modelId="{E5536EA7-C1B1-4021-8FDE-650BBC3EEB12}">
      <dgm:prSet custT="1"/>
      <dgm:spPr/>
      <dgm:t>
        <a:bodyPr/>
        <a:lstStyle/>
        <a:p>
          <a:r>
            <a:rPr lang="fr-FR" sz="2400" dirty="0" smtClean="0"/>
            <a:t>There </a:t>
          </a:r>
          <a:r>
            <a:rPr lang="fr-FR" sz="2400" dirty="0" err="1" smtClean="0"/>
            <a:t>is</a:t>
          </a:r>
          <a:r>
            <a:rPr lang="fr-FR" sz="2400" dirty="0" smtClean="0"/>
            <a:t> no </a:t>
          </a:r>
          <a:r>
            <a:rPr lang="fr-FR" sz="2400" dirty="0" err="1" smtClean="0"/>
            <a:t>small</a:t>
          </a:r>
          <a:r>
            <a:rPr lang="fr-FR" sz="2400" dirty="0" smtClean="0"/>
            <a:t>  or Great sin(James 2:10)</a:t>
          </a:r>
          <a:r>
            <a:rPr lang="fr-RE" sz="2400" dirty="0" smtClean="0"/>
            <a:t> </a:t>
          </a:r>
          <a:endParaRPr lang="en-US" sz="2400" dirty="0"/>
        </a:p>
      </dgm:t>
    </dgm:pt>
    <dgm:pt modelId="{45B4D5D6-A1C3-4EBF-9B81-5C54A4ACF2C5}" type="parTrans" cxnId="{7846B63A-2159-4075-B46B-4DB297EA6977}">
      <dgm:prSet/>
      <dgm:spPr/>
      <dgm:t>
        <a:bodyPr/>
        <a:lstStyle/>
        <a:p>
          <a:endParaRPr lang="en-US" sz="2000"/>
        </a:p>
      </dgm:t>
    </dgm:pt>
    <dgm:pt modelId="{E7DA53CB-F04E-4437-86D7-35FEC7EBF50D}" type="sibTrans" cxnId="{7846B63A-2159-4075-B46B-4DB297EA6977}">
      <dgm:prSet/>
      <dgm:spPr/>
      <dgm:t>
        <a:bodyPr/>
        <a:lstStyle/>
        <a:p>
          <a:endParaRPr lang="en-US" sz="2000"/>
        </a:p>
      </dgm:t>
    </dgm:pt>
    <dgm:pt modelId="{1C5A438B-E480-4211-8B0F-5298C246B056}">
      <dgm:prSet custT="1"/>
      <dgm:spPr/>
      <dgm:t>
        <a:bodyPr/>
        <a:lstStyle/>
        <a:p>
          <a:r>
            <a:rPr lang="fr-FR" sz="2400" dirty="0" smtClean="0"/>
            <a:t>The </a:t>
          </a:r>
          <a:r>
            <a:rPr lang="fr-FR" sz="2400" dirty="0" err="1" smtClean="0"/>
            <a:t>Universality</a:t>
          </a:r>
          <a:r>
            <a:rPr lang="fr-FR" sz="2400" dirty="0" smtClean="0"/>
            <a:t> of sin (</a:t>
          </a:r>
          <a:r>
            <a:rPr lang="fr-FR" sz="2400" dirty="0" err="1" smtClean="0"/>
            <a:t>Psalm</a:t>
          </a:r>
          <a:r>
            <a:rPr lang="fr-FR" sz="2400" dirty="0" smtClean="0"/>
            <a:t> 14:3; 53:2; 143:2; Pr 20:9; </a:t>
          </a:r>
          <a:r>
            <a:rPr lang="fr-FR" sz="2400" dirty="0" err="1" smtClean="0"/>
            <a:t>Rm</a:t>
          </a:r>
          <a:r>
            <a:rPr lang="fr-FR" sz="2400" dirty="0" smtClean="0"/>
            <a:t> 3:23; 5:12)</a:t>
          </a:r>
          <a:r>
            <a:rPr lang="fr-RE" sz="2400" dirty="0" smtClean="0"/>
            <a:t> </a:t>
          </a:r>
          <a:endParaRPr lang="en-US" sz="2400" dirty="0"/>
        </a:p>
      </dgm:t>
    </dgm:pt>
    <dgm:pt modelId="{85C0D16C-7A26-4D42-9738-0CFADA6B08C3}" type="parTrans" cxnId="{68F734BD-493F-4E24-B882-FD453EADC425}">
      <dgm:prSet/>
      <dgm:spPr/>
      <dgm:t>
        <a:bodyPr/>
        <a:lstStyle/>
        <a:p>
          <a:endParaRPr lang="en-US" sz="2000"/>
        </a:p>
      </dgm:t>
    </dgm:pt>
    <dgm:pt modelId="{40108D4E-4AB7-4E79-A916-3F0A784FFEF1}" type="sibTrans" cxnId="{68F734BD-493F-4E24-B882-FD453EADC425}">
      <dgm:prSet/>
      <dgm:spPr/>
      <dgm:t>
        <a:bodyPr/>
        <a:lstStyle/>
        <a:p>
          <a:endParaRPr lang="en-US" sz="2000"/>
        </a:p>
      </dgm:t>
    </dgm:pt>
    <dgm:pt modelId="{02748653-FC65-A644-99A6-8613E8350E15}" type="pres">
      <dgm:prSet presAssocID="{4D74B132-2DE9-4728-BBFF-DC94CF411F75}" presName="matrix" presStyleCnt="0">
        <dgm:presLayoutVars>
          <dgm:chMax val="1"/>
          <dgm:dir/>
          <dgm:resizeHandles val="exact"/>
        </dgm:presLayoutVars>
      </dgm:prSet>
      <dgm:spPr/>
      <dgm:t>
        <a:bodyPr/>
        <a:lstStyle/>
        <a:p>
          <a:endParaRPr lang="fr-FR"/>
        </a:p>
      </dgm:t>
    </dgm:pt>
    <dgm:pt modelId="{A2B3B33D-0633-C246-9D6B-E8359D45BF4B}" type="pres">
      <dgm:prSet presAssocID="{4D74B132-2DE9-4728-BBFF-DC94CF411F75}" presName="axisShape" presStyleLbl="bgShp" presStyleIdx="0" presStyleCnt="1" custScaleX="119665"/>
      <dgm:spPr/>
    </dgm:pt>
    <dgm:pt modelId="{5D1D8436-4829-F246-96DF-4A01BC84547E}" type="pres">
      <dgm:prSet presAssocID="{4D74B132-2DE9-4728-BBFF-DC94CF411F75}" presName="rect1" presStyleLbl="node1" presStyleIdx="0" presStyleCnt="4" custScaleX="119194" custLinFactNeighborX="-19456" custLinFactNeighborY="-1179">
        <dgm:presLayoutVars>
          <dgm:chMax val="0"/>
          <dgm:chPref val="0"/>
          <dgm:bulletEnabled val="1"/>
        </dgm:presLayoutVars>
      </dgm:prSet>
      <dgm:spPr/>
      <dgm:t>
        <a:bodyPr/>
        <a:lstStyle/>
        <a:p>
          <a:endParaRPr lang="fr-FR"/>
        </a:p>
      </dgm:t>
    </dgm:pt>
    <dgm:pt modelId="{BA074A53-A0D9-9140-88D4-3AC76FABC55B}" type="pres">
      <dgm:prSet presAssocID="{4D74B132-2DE9-4728-BBFF-DC94CF411F75}" presName="rect2" presStyleLbl="node1" presStyleIdx="1" presStyleCnt="4" custScaleX="111350" custLinFactNeighborX="17718" custLinFactNeighborY="-6579">
        <dgm:presLayoutVars>
          <dgm:chMax val="0"/>
          <dgm:chPref val="0"/>
          <dgm:bulletEnabled val="1"/>
        </dgm:presLayoutVars>
      </dgm:prSet>
      <dgm:spPr/>
      <dgm:t>
        <a:bodyPr/>
        <a:lstStyle/>
        <a:p>
          <a:endParaRPr lang="fr-FR"/>
        </a:p>
      </dgm:t>
    </dgm:pt>
    <dgm:pt modelId="{34A284B0-59D9-404C-AE8C-8A7DA72771CC}" type="pres">
      <dgm:prSet presAssocID="{4D74B132-2DE9-4728-BBFF-DC94CF411F75}" presName="rect3" presStyleLbl="node1" presStyleIdx="2" presStyleCnt="4" custScaleX="108921" custLinFactNeighborX="-10617" custLinFactNeighborY="4169">
        <dgm:presLayoutVars>
          <dgm:chMax val="0"/>
          <dgm:chPref val="0"/>
          <dgm:bulletEnabled val="1"/>
        </dgm:presLayoutVars>
      </dgm:prSet>
      <dgm:spPr/>
      <dgm:t>
        <a:bodyPr/>
        <a:lstStyle/>
        <a:p>
          <a:endParaRPr lang="fr-FR"/>
        </a:p>
      </dgm:t>
    </dgm:pt>
    <dgm:pt modelId="{A84C155C-D92D-8C4E-9C07-664FD1304944}" type="pres">
      <dgm:prSet presAssocID="{4D74B132-2DE9-4728-BBFF-DC94CF411F75}" presName="rect4" presStyleLbl="node1" presStyleIdx="3" presStyleCnt="4" custScaleX="125064" custLinFactNeighborX="13570" custLinFactNeighborY="2950">
        <dgm:presLayoutVars>
          <dgm:chMax val="0"/>
          <dgm:chPref val="0"/>
          <dgm:bulletEnabled val="1"/>
        </dgm:presLayoutVars>
      </dgm:prSet>
      <dgm:spPr/>
      <dgm:t>
        <a:bodyPr/>
        <a:lstStyle/>
        <a:p>
          <a:endParaRPr lang="fr-FR"/>
        </a:p>
      </dgm:t>
    </dgm:pt>
  </dgm:ptLst>
  <dgm:cxnLst>
    <dgm:cxn modelId="{216012DD-6670-5A4E-8033-E1F84F1D2B74}" type="presOf" srcId="{4D74B132-2DE9-4728-BBFF-DC94CF411F75}" destId="{02748653-FC65-A644-99A6-8613E8350E15}" srcOrd="0" destOrd="0" presId="urn:microsoft.com/office/officeart/2005/8/layout/matrix2"/>
    <dgm:cxn modelId="{CCAE740E-FE84-0F4F-A830-DB7FD449E450}" type="presOf" srcId="{D4459096-EFA1-4D10-9920-85F275A62DF5}" destId="{BA074A53-A0D9-9140-88D4-3AC76FABC55B}" srcOrd="0" destOrd="0" presId="urn:microsoft.com/office/officeart/2005/8/layout/matrix2"/>
    <dgm:cxn modelId="{6B3A1C06-485F-42EB-A616-8F6B679CE7B5}" srcId="{4D74B132-2DE9-4728-BBFF-DC94CF411F75}" destId="{D4459096-EFA1-4D10-9920-85F275A62DF5}" srcOrd="1" destOrd="0" parTransId="{4127D673-1D56-46EA-9D97-8BD759583344}" sibTransId="{A5CDE458-690A-403F-9726-6C917C3FF0B6}"/>
    <dgm:cxn modelId="{68F734BD-493F-4E24-B882-FD453EADC425}" srcId="{4D74B132-2DE9-4728-BBFF-DC94CF411F75}" destId="{1C5A438B-E480-4211-8B0F-5298C246B056}" srcOrd="3" destOrd="0" parTransId="{85C0D16C-7A26-4D42-9738-0CFADA6B08C3}" sibTransId="{40108D4E-4AB7-4E79-A916-3F0A784FFEF1}"/>
    <dgm:cxn modelId="{5C45B3B7-F5AE-4C02-A584-3094992A6E68}" srcId="{4D74B132-2DE9-4728-BBFF-DC94CF411F75}" destId="{4757C078-E964-49F1-BCA2-CE9696F6D7FE}" srcOrd="0" destOrd="0" parTransId="{D0731AB9-B7F7-41AB-A55B-E4AE45C0ED0F}" sibTransId="{2913881A-1A31-4B61-8EAC-A6248DFE46E4}"/>
    <dgm:cxn modelId="{0074BFD8-459B-7841-8F8E-4FC5B9C9DE02}" type="presOf" srcId="{1C5A438B-E480-4211-8B0F-5298C246B056}" destId="{A84C155C-D92D-8C4E-9C07-664FD1304944}" srcOrd="0" destOrd="0" presId="urn:microsoft.com/office/officeart/2005/8/layout/matrix2"/>
    <dgm:cxn modelId="{7846B63A-2159-4075-B46B-4DB297EA6977}" srcId="{4D74B132-2DE9-4728-BBFF-DC94CF411F75}" destId="{E5536EA7-C1B1-4021-8FDE-650BBC3EEB12}" srcOrd="2" destOrd="0" parTransId="{45B4D5D6-A1C3-4EBF-9B81-5C54A4ACF2C5}" sibTransId="{E7DA53CB-F04E-4437-86D7-35FEC7EBF50D}"/>
    <dgm:cxn modelId="{7B8F6AEA-0153-1940-A768-6E153C675A0D}" type="presOf" srcId="{E5536EA7-C1B1-4021-8FDE-650BBC3EEB12}" destId="{34A284B0-59D9-404C-AE8C-8A7DA72771CC}" srcOrd="0" destOrd="0" presId="urn:microsoft.com/office/officeart/2005/8/layout/matrix2"/>
    <dgm:cxn modelId="{26E0F9DC-FDF6-984C-81E8-F350C09B4A8A}" type="presOf" srcId="{4757C078-E964-49F1-BCA2-CE9696F6D7FE}" destId="{5D1D8436-4829-F246-96DF-4A01BC84547E}" srcOrd="0" destOrd="0" presId="urn:microsoft.com/office/officeart/2005/8/layout/matrix2"/>
    <dgm:cxn modelId="{4E8C94AB-EA79-5C41-B880-B48AEFF6C805}" type="presParOf" srcId="{02748653-FC65-A644-99A6-8613E8350E15}" destId="{A2B3B33D-0633-C246-9D6B-E8359D45BF4B}" srcOrd="0" destOrd="0" presId="urn:microsoft.com/office/officeart/2005/8/layout/matrix2"/>
    <dgm:cxn modelId="{A1FCA987-AD06-B045-A540-3B604BA278B1}" type="presParOf" srcId="{02748653-FC65-A644-99A6-8613E8350E15}" destId="{5D1D8436-4829-F246-96DF-4A01BC84547E}" srcOrd="1" destOrd="0" presId="urn:microsoft.com/office/officeart/2005/8/layout/matrix2"/>
    <dgm:cxn modelId="{BE1B5A13-B3A2-FE40-BE7D-1CBF56D62CCE}" type="presParOf" srcId="{02748653-FC65-A644-99A6-8613E8350E15}" destId="{BA074A53-A0D9-9140-88D4-3AC76FABC55B}" srcOrd="2" destOrd="0" presId="urn:microsoft.com/office/officeart/2005/8/layout/matrix2"/>
    <dgm:cxn modelId="{6969F38B-2752-B64B-A408-10DF1E7E6DE4}" type="presParOf" srcId="{02748653-FC65-A644-99A6-8613E8350E15}" destId="{34A284B0-59D9-404C-AE8C-8A7DA72771CC}" srcOrd="3" destOrd="0" presId="urn:microsoft.com/office/officeart/2005/8/layout/matrix2"/>
    <dgm:cxn modelId="{AF3E92B9-B145-4D46-BD8B-CE1912F1B65F}" type="presParOf" srcId="{02748653-FC65-A644-99A6-8613E8350E15}" destId="{A84C155C-D92D-8C4E-9C07-664FD1304944}"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12D94-34B7-104E-88F7-CE1C8F0D0D0E}" type="datetimeFigureOut">
              <a:rPr lang="fr-FR" smtClean="0"/>
              <a:pPr/>
              <a:t>26/01/2025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1E175A-7304-6644-BA8F-93A4080B44E8}" type="slidenum">
              <a:rPr lang="fr-FR" smtClean="0"/>
              <a:pPr/>
              <a:t>‹N°›</a:t>
            </a:fld>
            <a:endParaRPr lang="fr-FR"/>
          </a:p>
        </p:txBody>
      </p:sp>
    </p:spTree>
    <p:extLst>
      <p:ext uri="{BB962C8B-B14F-4D97-AF65-F5344CB8AC3E}">
        <p14:creationId xmlns:p14="http://schemas.microsoft.com/office/powerpoint/2010/main" val="342600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smtClean="0">
                <a:solidFill>
                  <a:schemeClr val="tx1"/>
                </a:solidFill>
                <a:latin typeface="+mn-lt"/>
                <a:ea typeface="+mn-ea"/>
                <a:cs typeface="+mn-cs"/>
              </a:rPr>
              <a:t>Good evening, ladies and gentlemen. I don't know if you have made much effort to arrive tonight, but I am glad to see you again for our 4th conference. I waited all day for this topic because it is of utmost importance. We need to know, according to the Bible, whether we are destined to do wrong or if Jesus truly opens the doors of hope for us. First, I'd like to share a short story with you. Do you enjoy stories? Listen to this...</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pPr/>
              <a:t>1</a:t>
            </a:fld>
            <a:endParaRPr lang="fr-FR"/>
          </a:p>
        </p:txBody>
      </p:sp>
    </p:spTree>
    <p:extLst>
      <p:ext uri="{BB962C8B-B14F-4D97-AF65-F5344CB8AC3E}">
        <p14:creationId xmlns:p14="http://schemas.microsoft.com/office/powerpoint/2010/main" val="4274085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latin typeface="+mn-lt"/>
                <a:ea typeface="+mn-ea"/>
                <a:cs typeface="+mn-cs"/>
              </a:rPr>
              <a:t>"This second </a:t>
            </a:r>
            <a:r>
              <a:rPr lang="fr-FR" sz="1200" kern="1200" dirty="0" err="1" smtClean="0">
                <a:solidFill>
                  <a:schemeClr val="tx1"/>
                </a:solidFill>
                <a:latin typeface="+mn-lt"/>
                <a:ea typeface="+mn-ea"/>
                <a:cs typeface="+mn-cs"/>
              </a:rPr>
              <a:t>temptation</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hides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other</a:t>
            </a:r>
            <a:r>
              <a:rPr lang="fr-FR" sz="1200" kern="1200" dirty="0" smtClean="0">
                <a:solidFill>
                  <a:schemeClr val="tx1"/>
                </a:solidFill>
                <a:latin typeface="+mn-lt"/>
                <a:ea typeface="+mn-ea"/>
                <a:cs typeface="+mn-cs"/>
              </a:rPr>
              <a:t> challenges, </a:t>
            </a:r>
            <a:r>
              <a:rPr lang="fr-FR" sz="1200" kern="1200" dirty="0" err="1" smtClean="0">
                <a:solidFill>
                  <a:schemeClr val="tx1"/>
                </a:solidFill>
                <a:latin typeface="+mn-lt"/>
                <a:ea typeface="+mn-ea"/>
                <a:cs typeface="+mn-cs"/>
              </a:rPr>
              <a:t>at</a:t>
            </a:r>
            <a:r>
              <a:rPr lang="fr-FR" sz="1200" kern="1200" dirty="0" smtClean="0">
                <a:solidFill>
                  <a:schemeClr val="tx1"/>
                </a:solidFill>
                <a:latin typeface="+mn-lt"/>
                <a:ea typeface="+mn-ea"/>
                <a:cs typeface="+mn-cs"/>
              </a:rPr>
              <a:t> least four, and if </a:t>
            </a:r>
            <a:r>
              <a:rPr lang="fr-FR" sz="1200" kern="1200" dirty="0" err="1" smtClean="0">
                <a:solidFill>
                  <a:schemeClr val="tx1"/>
                </a:solidFill>
                <a:latin typeface="+mn-lt"/>
                <a:ea typeface="+mn-ea"/>
                <a:cs typeface="+mn-cs"/>
              </a:rPr>
              <a:t>we</a:t>
            </a:r>
            <a:r>
              <a:rPr lang="fr-FR" sz="1200" kern="1200" dirty="0" smtClean="0">
                <a:solidFill>
                  <a:schemeClr val="tx1"/>
                </a:solidFill>
                <a:latin typeface="+mn-lt"/>
                <a:ea typeface="+mn-ea"/>
                <a:cs typeface="+mn-cs"/>
              </a:rPr>
              <a:t> are not </a:t>
            </a:r>
            <a:r>
              <a:rPr lang="fr-FR" sz="1200" kern="1200" dirty="0" err="1" smtClean="0">
                <a:solidFill>
                  <a:schemeClr val="tx1"/>
                </a:solidFill>
                <a:latin typeface="+mn-lt"/>
                <a:ea typeface="+mn-ea"/>
                <a:cs typeface="+mn-cs"/>
              </a:rPr>
              <a:t>careful</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will</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easily</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fall</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into</a:t>
            </a:r>
            <a:r>
              <a:rPr lang="fr-FR" sz="1200" kern="1200" dirty="0" smtClean="0">
                <a:solidFill>
                  <a:schemeClr val="tx1"/>
                </a:solidFill>
                <a:latin typeface="+mn-lt"/>
                <a:ea typeface="+mn-ea"/>
                <a:cs typeface="+mn-cs"/>
              </a:rPr>
              <a:t> the </a:t>
            </a:r>
            <a:r>
              <a:rPr lang="fr-FR" sz="1200" kern="1200" dirty="0" err="1" smtClean="0">
                <a:solidFill>
                  <a:schemeClr val="tx1"/>
                </a:solidFill>
                <a:latin typeface="+mn-lt"/>
                <a:ea typeface="+mn-ea"/>
                <a:cs typeface="+mn-cs"/>
              </a:rPr>
              <a:t>traps</a:t>
            </a:r>
            <a:r>
              <a:rPr lang="fr-FR" sz="1200" kern="1200" dirty="0" smtClean="0">
                <a:solidFill>
                  <a:schemeClr val="tx1"/>
                </a:solidFill>
                <a:latin typeface="+mn-lt"/>
                <a:ea typeface="+mn-ea"/>
                <a:cs typeface="+mn-cs"/>
              </a:rPr>
              <a:t> of </a:t>
            </a:r>
            <a:r>
              <a:rPr lang="fr-FR" sz="1200" kern="1200" dirty="0" err="1" smtClean="0">
                <a:solidFill>
                  <a:schemeClr val="tx1"/>
                </a:solidFill>
                <a:latin typeface="+mn-lt"/>
                <a:ea typeface="+mn-ea"/>
                <a:cs typeface="+mn-cs"/>
              </a:rPr>
              <a:t>pretentiousness</a:t>
            </a:r>
            <a:r>
              <a:rPr lang="fr-FR" sz="1200" kern="1200" dirty="0" smtClean="0">
                <a:solidFill>
                  <a:schemeClr val="tx1"/>
                </a:solidFill>
                <a:latin typeface="+mn-lt"/>
                <a:ea typeface="+mn-ea"/>
                <a:cs typeface="+mn-cs"/>
              </a:rPr>
              <a:t> (click), </a:t>
            </a:r>
            <a:r>
              <a:rPr lang="fr-FR" sz="1200" kern="1200" dirty="0" err="1" smtClean="0">
                <a:solidFill>
                  <a:schemeClr val="tx1"/>
                </a:solidFill>
                <a:latin typeface="+mn-lt"/>
                <a:ea typeface="+mn-ea"/>
                <a:cs typeface="+mn-cs"/>
              </a:rPr>
              <a:t>rivalry</a:t>
            </a:r>
            <a:r>
              <a:rPr lang="fr-FR" sz="1200" kern="1200" dirty="0" smtClean="0">
                <a:solidFill>
                  <a:schemeClr val="tx1"/>
                </a:solidFill>
                <a:latin typeface="+mn-lt"/>
                <a:ea typeface="+mn-ea"/>
                <a:cs typeface="+mn-cs"/>
              </a:rPr>
              <a:t> (click), </a:t>
            </a:r>
            <a:r>
              <a:rPr lang="fr-FR" sz="1200" kern="1200" dirty="0" err="1" smtClean="0">
                <a:solidFill>
                  <a:schemeClr val="tx1"/>
                </a:solidFill>
                <a:latin typeface="+mn-lt"/>
                <a:ea typeface="+mn-ea"/>
                <a:cs typeface="+mn-cs"/>
              </a:rPr>
              <a:t>contempt</a:t>
            </a:r>
            <a:r>
              <a:rPr lang="fr-FR" sz="1200" kern="1200" dirty="0" smtClean="0">
                <a:solidFill>
                  <a:schemeClr val="tx1"/>
                </a:solidFill>
                <a:latin typeface="+mn-lt"/>
                <a:ea typeface="+mn-ea"/>
                <a:cs typeface="+mn-cs"/>
              </a:rPr>
              <a:t> (click), and </a:t>
            </a:r>
            <a:r>
              <a:rPr lang="fr-FR" sz="1200" kern="1200" dirty="0" err="1" smtClean="0">
                <a:solidFill>
                  <a:schemeClr val="tx1"/>
                </a:solidFill>
                <a:latin typeface="+mn-lt"/>
                <a:ea typeface="+mn-ea"/>
                <a:cs typeface="+mn-cs"/>
              </a:rPr>
              <a:t>hypocrisy</a:t>
            </a:r>
            <a:r>
              <a:rPr lang="fr-FR" sz="1200" kern="1200" dirty="0" smtClean="0">
                <a:solidFill>
                  <a:schemeClr val="tx1"/>
                </a:solidFill>
                <a:latin typeface="+mn-lt"/>
                <a:ea typeface="+mn-ea"/>
                <a:cs typeface="+mn-cs"/>
              </a:rPr>
              <a:t> (click). </a:t>
            </a:r>
            <a:r>
              <a:rPr lang="fr-FR" sz="1200" kern="1200" dirty="0" err="1" smtClean="0">
                <a:solidFill>
                  <a:schemeClr val="tx1"/>
                </a:solidFill>
                <a:latin typeface="+mn-lt"/>
                <a:ea typeface="+mn-ea"/>
                <a:cs typeface="+mn-cs"/>
              </a:rPr>
              <a:t>I’ll</a:t>
            </a:r>
            <a:r>
              <a:rPr lang="fr-FR" sz="1200" kern="1200" dirty="0" smtClean="0">
                <a:solidFill>
                  <a:schemeClr val="tx1"/>
                </a:solidFill>
                <a:latin typeface="+mn-lt"/>
                <a:ea typeface="+mn-ea"/>
                <a:cs typeface="+mn-cs"/>
              </a:rPr>
              <a:t> let </a:t>
            </a:r>
            <a:r>
              <a:rPr lang="fr-FR" sz="1200" kern="1200" dirty="0" err="1" smtClean="0">
                <a:solidFill>
                  <a:schemeClr val="tx1"/>
                </a:solidFill>
                <a:latin typeface="+mn-lt"/>
                <a:ea typeface="+mn-ea"/>
                <a:cs typeface="+mn-cs"/>
              </a:rPr>
              <a:t>you</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think</a:t>
            </a:r>
            <a:r>
              <a:rPr lang="fr-FR" sz="1200" kern="1200" dirty="0" smtClean="0">
                <a:solidFill>
                  <a:schemeClr val="tx1"/>
                </a:solidFill>
                <a:latin typeface="+mn-lt"/>
                <a:ea typeface="+mn-ea"/>
                <a:cs typeface="+mn-cs"/>
              </a:rPr>
              <a:t> about </a:t>
            </a:r>
            <a:r>
              <a:rPr lang="fr-FR" sz="1200" kern="1200" dirty="0" err="1" smtClean="0">
                <a:solidFill>
                  <a:schemeClr val="tx1"/>
                </a:solidFill>
                <a:latin typeface="+mn-lt"/>
                <a:ea typeface="+mn-ea"/>
                <a:cs typeface="+mn-cs"/>
              </a:rPr>
              <a:t>this</a:t>
            </a:r>
            <a:r>
              <a:rPr lang="fr-FR" sz="1200" kern="1200" dirty="0" smtClean="0">
                <a:solidFill>
                  <a:schemeClr val="tx1"/>
                </a:solidFill>
                <a:latin typeface="+mn-lt"/>
                <a:ea typeface="+mn-ea"/>
                <a:cs typeface="+mn-cs"/>
              </a:rPr>
              <a:t> for a moment, and </a:t>
            </a:r>
            <a:r>
              <a:rPr lang="fr-FR" sz="1200" kern="1200" dirty="0" err="1" smtClean="0">
                <a:solidFill>
                  <a:schemeClr val="tx1"/>
                </a:solidFill>
                <a:latin typeface="+mn-lt"/>
                <a:ea typeface="+mn-ea"/>
                <a:cs typeface="+mn-cs"/>
              </a:rPr>
              <a:t>you</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can</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ask</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Jesus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now</a:t>
            </a:r>
            <a:r>
              <a:rPr lang="fr-FR" sz="1200" kern="1200" dirty="0" smtClean="0">
                <a:solidFill>
                  <a:schemeClr val="tx1"/>
                </a:solidFill>
                <a:latin typeface="+mn-lt"/>
                <a:ea typeface="+mn-ea"/>
                <a:cs typeface="+mn-cs"/>
              </a:rPr>
              <a:t> to help </a:t>
            </a:r>
            <a:r>
              <a:rPr lang="fr-FR" sz="1200" kern="1200" dirty="0" err="1" smtClean="0">
                <a:solidFill>
                  <a:schemeClr val="tx1"/>
                </a:solidFill>
                <a:latin typeface="+mn-lt"/>
                <a:ea typeface="+mn-ea"/>
                <a:cs typeface="+mn-cs"/>
              </a:rPr>
              <a:t>you</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overcome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these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temptations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just</a:t>
            </a:r>
            <a:r>
              <a:rPr lang="fr-FR" sz="1200" kern="1200" dirty="0" smtClean="0">
                <a:solidFill>
                  <a:schemeClr val="tx1"/>
                </a:solidFill>
                <a:latin typeface="+mn-lt"/>
                <a:ea typeface="+mn-ea"/>
                <a:cs typeface="+mn-cs"/>
              </a:rPr>
              <a:t> as </a:t>
            </a:r>
            <a:r>
              <a:rPr lang="fr-FR" sz="1200" kern="1200" dirty="0" err="1" smtClean="0">
                <a:solidFill>
                  <a:schemeClr val="tx1"/>
                </a:solidFill>
                <a:latin typeface="+mn-lt"/>
                <a:ea typeface="+mn-ea"/>
                <a:cs typeface="+mn-cs"/>
              </a:rPr>
              <a:t>he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overcame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them</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Decide</a:t>
            </a:r>
            <a:r>
              <a:rPr lang="fr-FR" sz="1200" kern="1200" dirty="0" smtClean="0">
                <a:solidFill>
                  <a:schemeClr val="tx1"/>
                </a:solidFill>
                <a:latin typeface="+mn-lt"/>
                <a:ea typeface="+mn-ea"/>
                <a:cs typeface="+mn-cs"/>
              </a:rPr>
              <a:t> in </a:t>
            </a:r>
            <a:r>
              <a:rPr lang="fr-FR" sz="1200" kern="1200" dirty="0" err="1" smtClean="0">
                <a:solidFill>
                  <a:schemeClr val="tx1"/>
                </a:solidFill>
                <a:latin typeface="+mn-lt"/>
                <a:ea typeface="+mn-ea"/>
                <a:cs typeface="+mn-cs"/>
              </a:rPr>
              <a:t>your</a:t>
            </a:r>
            <a:r>
              <a:rPr lang="fr-FR" sz="1200" kern="1200" dirty="0" smtClean="0">
                <a:solidFill>
                  <a:schemeClr val="tx1"/>
                </a:solidFill>
                <a:latin typeface="+mn-lt"/>
                <a:ea typeface="+mn-ea"/>
                <a:cs typeface="+mn-cs"/>
              </a:rPr>
              <a:t> soul and conscience if </a:t>
            </a:r>
            <a:r>
              <a:rPr lang="fr-FR" sz="1200" kern="1200" dirty="0" err="1" smtClean="0">
                <a:solidFill>
                  <a:schemeClr val="tx1"/>
                </a:solidFill>
                <a:latin typeface="+mn-lt"/>
                <a:ea typeface="+mn-ea"/>
                <a:cs typeface="+mn-cs"/>
              </a:rPr>
              <a:t>you</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want</a:t>
            </a:r>
            <a:r>
              <a:rPr lang="fr-FR" sz="1200" kern="1200" dirty="0" smtClean="0">
                <a:solidFill>
                  <a:schemeClr val="tx1"/>
                </a:solidFill>
                <a:latin typeface="+mn-lt"/>
                <a:ea typeface="+mn-ea"/>
                <a:cs typeface="+mn-cs"/>
              </a:rPr>
              <a:t> to </a:t>
            </a:r>
            <a:r>
              <a:rPr lang="fr-FR" sz="1200" kern="1200" dirty="0" err="1" smtClean="0">
                <a:solidFill>
                  <a:schemeClr val="tx1"/>
                </a:solidFill>
                <a:latin typeface="+mn-lt"/>
                <a:ea typeface="+mn-ea"/>
                <a:cs typeface="+mn-cs"/>
              </a:rPr>
              <a:t>walk</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this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path</a:t>
            </a:r>
            <a:r>
              <a:rPr lang="fr-FR" sz="1200" kern="1200" dirty="0" smtClean="0">
                <a:solidFill>
                  <a:schemeClr val="tx1"/>
                </a:solidFill>
                <a:latin typeface="+mn-lt"/>
                <a:ea typeface="+mn-ea"/>
                <a:cs typeface="+mn-cs"/>
              </a:rPr>
              <a:t> of </a:t>
            </a:r>
            <a:r>
              <a:rPr lang="fr-FR" sz="1200" kern="1200" dirty="0" err="1" smtClean="0">
                <a:solidFill>
                  <a:schemeClr val="tx1"/>
                </a:solidFill>
                <a:latin typeface="+mn-lt"/>
                <a:ea typeface="+mn-ea"/>
                <a:cs typeface="+mn-cs"/>
              </a:rPr>
              <a:t>victory</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yes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victory</a:t>
            </a:r>
            <a:r>
              <a:rPr lang="fr-FR" sz="1200" kern="1200" dirty="0" smtClean="0">
                <a:solidFill>
                  <a:schemeClr val="tx1"/>
                </a:solidFill>
                <a:latin typeface="+mn-lt"/>
                <a:ea typeface="+mn-ea"/>
                <a:cs typeface="+mn-cs"/>
              </a:rPr>
              <a:t>, but </a:t>
            </a:r>
            <a:r>
              <a:rPr lang="fr-FR" sz="1200" kern="1200" dirty="0" err="1" smtClean="0">
                <a:solidFill>
                  <a:schemeClr val="tx1"/>
                </a:solidFill>
                <a:latin typeface="+mn-lt"/>
                <a:ea typeface="+mn-ea"/>
                <a:cs typeface="+mn-cs"/>
              </a:rPr>
              <a:t>only</a:t>
            </a:r>
            <a:r>
              <a:rPr lang="fr-FR" sz="1200" kern="1200" dirty="0" smtClean="0">
                <a:solidFill>
                  <a:schemeClr val="tx1"/>
                </a:solidFill>
                <a:latin typeface="+mn-lt"/>
                <a:ea typeface="+mn-ea"/>
                <a:cs typeface="+mn-cs"/>
              </a:rPr>
              <a:t> in </a:t>
            </a:r>
            <a:r>
              <a:rPr lang="fr-FR" sz="1200" kern="1200" dirty="0" err="1" smtClean="0">
                <a:solidFill>
                  <a:schemeClr val="tx1"/>
                </a:solidFill>
                <a:latin typeface="+mn-lt"/>
                <a:ea typeface="+mn-ea"/>
                <a:cs typeface="+mn-cs"/>
              </a:rPr>
              <a:t>Jesus</a:t>
            </a:r>
            <a:r>
              <a:rPr lang="fr-FR" sz="1200" kern="1200" dirty="0" smtClean="0">
                <a:solidFill>
                  <a:schemeClr val="tx1"/>
                </a:solidFill>
                <a:latin typeface="+mn-lt"/>
                <a:ea typeface="+mn-ea"/>
                <a:cs typeface="+mn-cs"/>
              </a:rPr>
              <a:t>!"</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pPr/>
              <a:t>11</a:t>
            </a:fld>
            <a:endParaRPr lang="fr-FR"/>
          </a:p>
        </p:txBody>
      </p:sp>
    </p:spTree>
    <p:extLst>
      <p:ext uri="{BB962C8B-B14F-4D97-AF65-F5344CB8AC3E}">
        <p14:creationId xmlns:p14="http://schemas.microsoft.com/office/powerpoint/2010/main" val="1256215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"The devil does not give in to the Word of God. If he dared to attack the Lord, question His justice and His love, he does everything to denigrate and cast doubt on the Word of God itself and undermine the importance of the teachings of God's messengers. He now leads Christ into the realm of material possession.  </a:t>
            </a:r>
          </a:p>
          <a:p>
            <a:pPr indent="7175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The idea that well-being is built around the verb ‘to have’ is truly diabolical. Having been contradicted on the issues of consumption and possession, here he comes again with a higher level of temptation. He has nothing to lose but everything to gain because, since time immemorial, he has sought a status equal to that of the Lord Himself (Isaiah 14:13-14; Ezekiel 28:15).  </a:t>
            </a:r>
          </a:p>
          <a:p>
            <a:pPr indent="7175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In his arrogance and pride, with arrogance masked behind false generosity, he wants Jesus to worship him in exchange for the kingdoms of this earth."</a:t>
            </a: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pPr/>
              <a:t>12</a:t>
            </a:fld>
            <a:endParaRPr lang="fr-FR"/>
          </a:p>
        </p:txBody>
      </p:sp>
    </p:spTree>
    <p:extLst>
      <p:ext uri="{BB962C8B-B14F-4D97-AF65-F5344CB8AC3E}">
        <p14:creationId xmlns:p14="http://schemas.microsoft.com/office/powerpoint/2010/main" val="3869042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 bow in exchange for authority over all the kingdoms of the earth!  </a:t>
            </a:r>
          </a:p>
          <a:p>
            <a:pPr indent="7175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Tempting, isn’t it? Especially from a ‘theological’ point of view, as Jesus supposedly came to save the world...  </a:t>
            </a:r>
          </a:p>
          <a:p>
            <a:pPr indent="7175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But this is where we could be mistaken. Jesus did not come to personally save humans from the devil but from the condemnation brought by sin: eternal death! The devil has no right over a single human being; he himself is already condemned to eternal death, and he knows it (Revelation 20:10).  </a:t>
            </a:r>
          </a:p>
          <a:p>
            <a:pPr indent="7175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He also knows that every attentive reader of the Bible will discover the truth about his future. So, he tempts, seduces, and diverts humans from the truth embodied by Jesus. He does not want your life to be influenced by Jesus or by the Holy Spirit. As a result, he sends ten thousand distractions to the planet, and the disconnection with Jesus becomes quickly possible, unless we remain alert and pray, as Jesus himself taught us to do (Matthew 6:9-13)."</a:t>
            </a: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pPr/>
              <a:t>13</a:t>
            </a:fld>
            <a:endParaRPr lang="fr-FR"/>
          </a:p>
        </p:txBody>
      </p:sp>
    </p:spTree>
    <p:extLst>
      <p:ext uri="{BB962C8B-B14F-4D97-AF65-F5344CB8AC3E}">
        <p14:creationId xmlns:p14="http://schemas.microsoft.com/office/powerpoint/2010/main" val="3439501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"Sin truly affects our existence. To define it even more precisely, sin is the love of self more than the love of God. Sin is what separates us from God, equivalent to moral autonomy, a distancing.  </a:t>
            </a:r>
          </a:p>
          <a:p>
            <a:pPr indent="7175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Jesus made it clear when he said that sin first resides in the heart of man before becoming visible in his words and actions: ‘But the things that come out of a person’s mouth come from the heart, and these defile them. For out of the heart come evil thoughts—murder, adultery, sexual immorality, theft, false testimony, slander.’ (Matthew 15:18-19)  </a:t>
            </a:r>
          </a:p>
          <a:p>
            <a:pPr indent="7175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When the heart allows itself to be filled with a love, a passion so strong that it competes with the love for God, sin takes root. From that point, the heart becomes the command center that produces actions incompatible with the divine will."</a:t>
            </a:r>
          </a:p>
          <a:p>
            <a:pPr indent="71755" algn="just">
              <a:spcAft>
                <a:spcPts val="400"/>
              </a:spcAft>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B56FC6F-7325-2A4B-BCA2-4C67C51613D8}" type="slidenum">
              <a:rPr lang="fr-FR" smtClean="0"/>
              <a:pPr/>
              <a:t>15</a:t>
            </a:fld>
            <a:endParaRPr lang="fr-FR"/>
          </a:p>
        </p:txBody>
      </p:sp>
    </p:spTree>
    <p:extLst>
      <p:ext uri="{BB962C8B-B14F-4D97-AF65-F5344CB8AC3E}">
        <p14:creationId xmlns:p14="http://schemas.microsoft.com/office/powerpoint/2010/main" val="2273699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Sin has exerted a negative influence on the environment, and because of human mentality, it sells well (and can even be exchanged for free), especially when its packaging is reassuring and attractive.  </a:t>
            </a:r>
          </a:p>
          <a:p>
            <a:pPr indent="7175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We therefore need to understand that God wants to save us from it, but above all, He wants to make us victorious.</a:t>
            </a: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pPr/>
              <a:t>16</a:t>
            </a:fld>
            <a:endParaRPr lang="fr-FR"/>
          </a:p>
        </p:txBody>
      </p:sp>
    </p:spTree>
    <p:extLst>
      <p:ext uri="{BB962C8B-B14F-4D97-AF65-F5344CB8AC3E}">
        <p14:creationId xmlns:p14="http://schemas.microsoft.com/office/powerpoint/2010/main" val="3870443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"God invites man to carefully consider the problem of sin. He wants to show him its terrible consequences, its cruelty, and its horrific nature.  </a:t>
            </a:r>
          </a:p>
          <a:p>
            <a:pPr indent="7175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He wants to tell man that sin is a true enemy and a permanent threat to the peaceful relationship between God and His creature, but also between humans themselves. That is why God asked Cain not to let himself be dominated by sin, which has all the characteristics of a predator (Genesis 4)."</a:t>
            </a:r>
          </a:p>
          <a:p>
            <a:pPr indent="71755" algn="just">
              <a:spcAft>
                <a:spcPts val="400"/>
              </a:spcAft>
            </a:pPr>
            <a:endParaRPr lang="fr-FR"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endParaRPr>
          </a:p>
          <a:p>
            <a:pPr indent="71755" algn="just">
              <a:spcAft>
                <a:spcPts val="400"/>
              </a:spcAft>
            </a:pPr>
            <a:r>
              <a:rPr lang="fr-FR"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Sin </a:t>
            </a:r>
            <a:r>
              <a:rPr lang="fr-FR" sz="1800" kern="100" dirty="0" err="1"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is</a:t>
            </a:r>
            <a:r>
              <a:rPr lang="fr-FR"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1800" kern="100" dirty="0" err="1"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defined</a:t>
            </a:r>
            <a:r>
              <a:rPr lang="fr-FR"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in the Bible as the transgression of divine </a:t>
            </a:r>
            <a:r>
              <a:rPr lang="fr-FR" sz="1800" kern="100" dirty="0" err="1"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law</a:t>
            </a:r>
            <a:r>
              <a:rPr lang="fr-FR"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It </a:t>
            </a:r>
            <a:r>
              <a:rPr lang="fr-FR" sz="1800" kern="100" dirty="0" err="1"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becomes</a:t>
            </a:r>
            <a:r>
              <a:rPr lang="fr-FR" sz="1800" kern="100" baseline="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1800" kern="100" baseline="0" dirty="0" err="1"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thes</a:t>
            </a:r>
            <a:r>
              <a:rPr lang="fr-FR" sz="1800" kern="100" baseline="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discordant </a:t>
            </a:r>
            <a:r>
              <a:rPr lang="fr-FR" sz="1800" kern="100" baseline="0" dirty="0" err="1"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element</a:t>
            </a:r>
            <a:r>
              <a:rPr lang="fr-FR" sz="1800" kern="100" baseline="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of </a:t>
            </a:r>
            <a:r>
              <a:rPr lang="fr-FR" sz="1800" kern="100" baseline="0" dirty="0" err="1"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creation</a:t>
            </a:r>
            <a:r>
              <a:rPr lang="fr-FR" sz="1800" kern="100" baseline="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1800" kern="100" baseline="0" dirty="0" err="1"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Here</a:t>
            </a:r>
            <a:r>
              <a:rPr lang="fr-FR" sz="1800" kern="100" baseline="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1800" kern="100" baseline="0" dirty="0" err="1"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is</a:t>
            </a:r>
            <a:r>
              <a:rPr lang="fr-FR" sz="1800" kern="100" baseline="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 </a:t>
            </a:r>
            <a:r>
              <a:rPr lang="fr-FR" sz="1800" kern="100" baseline="0" dirty="0" err="1"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list</a:t>
            </a:r>
            <a:r>
              <a:rPr lang="fr-FR" sz="1800" kern="100" baseline="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of the major </a:t>
            </a:r>
            <a:r>
              <a:rPr lang="fr-FR" sz="1800" kern="100" baseline="0" dirty="0" err="1"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terms</a:t>
            </a:r>
            <a:r>
              <a:rPr lang="fr-FR" sz="1800" kern="100" baseline="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1800" kern="100" baseline="0" dirty="0" err="1"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used</a:t>
            </a:r>
            <a:r>
              <a:rPr lang="fr-FR" sz="1800" kern="100" baseline="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in the </a:t>
            </a:r>
            <a:r>
              <a:rPr lang="fr-FR" sz="1800" kern="100" baseline="0" dirty="0" err="1"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context</a:t>
            </a:r>
            <a:r>
              <a:rPr lang="fr-FR" sz="1800" kern="100" baseline="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of sin</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pPr/>
              <a:t>17</a:t>
            </a:fld>
            <a:endParaRPr lang="fr-FR"/>
          </a:p>
        </p:txBody>
      </p:sp>
    </p:spTree>
    <p:extLst>
      <p:ext uri="{BB962C8B-B14F-4D97-AF65-F5344CB8AC3E}">
        <p14:creationId xmlns:p14="http://schemas.microsoft.com/office/powerpoint/2010/main" val="3180146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err="1" smtClean="0">
                <a:solidFill>
                  <a:schemeClr val="tx1"/>
                </a:solidFill>
                <a:latin typeface="+mn-lt"/>
                <a:ea typeface="+mn-ea"/>
                <a:cs typeface="+mn-cs"/>
              </a:rPr>
              <a:t>Let’s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take</a:t>
            </a:r>
            <a:r>
              <a:rPr lang="fr-FR" sz="1200" kern="1200" dirty="0" smtClean="0">
                <a:solidFill>
                  <a:schemeClr val="tx1"/>
                </a:solidFill>
                <a:latin typeface="+mn-lt"/>
                <a:ea typeface="+mn-ea"/>
                <a:cs typeface="+mn-cs"/>
              </a:rPr>
              <a:t> a few minutes </a:t>
            </a:r>
            <a:r>
              <a:rPr lang="fr-FR" sz="1200" b="1" kern="1200" dirty="0" smtClean="0">
                <a:solidFill>
                  <a:schemeClr val="tx1"/>
                </a:solidFill>
                <a:latin typeface="+mn-lt"/>
                <a:ea typeface="+mn-ea"/>
                <a:cs typeface="+mn-cs"/>
              </a:rPr>
              <a:t>to </a:t>
            </a:r>
            <a:r>
              <a:rPr lang="fr-FR" sz="1200" b="1" kern="1200" dirty="0" err="1" smtClean="0">
                <a:solidFill>
                  <a:schemeClr val="tx1"/>
                </a:solidFill>
                <a:latin typeface="+mn-lt"/>
                <a:ea typeface="+mn-ea"/>
                <a:cs typeface="+mn-cs"/>
              </a:rPr>
              <a:t>define</a:t>
            </a:r>
            <a:r>
              <a:rPr lang="fr-FR" sz="1200" b="1" kern="1200" dirty="0" smtClean="0">
                <a:solidFill>
                  <a:schemeClr val="tx1"/>
                </a:solidFill>
                <a:latin typeface="+mn-lt"/>
                <a:ea typeface="+mn-ea"/>
                <a:cs typeface="+mn-cs"/>
              </a:rPr>
              <a:t> sin...  </a:t>
            </a:r>
            <a:endParaRPr lang="fr-FR" sz="1200" b="1"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pPr/>
              <a:t>18</a:t>
            </a:fld>
            <a:endParaRPr lang="fr-FR"/>
          </a:p>
        </p:txBody>
      </p:sp>
    </p:spTree>
    <p:extLst>
      <p:ext uri="{BB962C8B-B14F-4D97-AF65-F5344CB8AC3E}">
        <p14:creationId xmlns:p14="http://schemas.microsoft.com/office/powerpoint/2010/main" val="1884784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The terminology used by the Bible shows, in essence, that sin distances us from God; it is divisive, violent, mean, wicked, and fatal to humanity. Before being an action, sin is a thought, an intention, a focus on oneself rather than on the divine will. The world is dominated by it, but Jesus Christ has conquered both the world and sin.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There are many dangerous places in the world, on every continent. It is said that in recent years, the growing tension between the two shores of the Taiwan Strait (facing China) worries international observers. In 2021, the Economist magazine even called Taiwan ‘the most dangerous place in the world.’ But what about sin? Know that there is no place on our planet where sin cannot threaten you</a:t>
            </a:r>
            <a:r>
              <a:rPr lang="fr-FR"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pPr/>
              <a:t>19</a:t>
            </a:fld>
            <a:endParaRPr lang="fr-FR"/>
          </a:p>
        </p:txBody>
      </p:sp>
    </p:spTree>
    <p:extLst>
      <p:ext uri="{BB962C8B-B14F-4D97-AF65-F5344CB8AC3E}">
        <p14:creationId xmlns:p14="http://schemas.microsoft.com/office/powerpoint/2010/main" val="1190098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(Read the slide first and then the following text...)  </a:t>
            </a:r>
          </a:p>
          <a:p>
            <a:pPr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How then can we guard ourselves against sin? If neither you nor I are scorpions who think they cannot do anything but sting, this means that by nature we are not obligated to sin. Saying that we are imperfect, weak, and limited does not mean that we cannot resist sin at all.  </a:t>
            </a:r>
          </a:p>
          <a:p>
            <a:pPr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God wants to help us change our mindset, to move away from a fatalistic or pessimistic outlook and understand that when we sin, it is often because we choose to sin. God acts preventively, like a good father or a good teacher who wants to see us succeed.  </a:t>
            </a:r>
          </a:p>
          <a:p>
            <a:pPr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In His wisdom, God offers Israel a pedagogy of forgiveness that lays the foundation for the Gospel of salvation. It is in this perspective that He asked the people of Israel to build a sanctuary (Exodus 25:8). This place would have not only theological but also eschatological significance. The pedagogy mentioned finds its true meaning in His beloved Son, the Lamb who takes away the sin of the world (John 1:29). Only a pure God can purify humanity!</a:t>
            </a: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pPr/>
              <a:t>20</a:t>
            </a:fld>
            <a:endParaRPr lang="fr-FR"/>
          </a:p>
        </p:txBody>
      </p:sp>
    </p:spTree>
    <p:extLst>
      <p:ext uri="{BB962C8B-B14F-4D97-AF65-F5344CB8AC3E}">
        <p14:creationId xmlns:p14="http://schemas.microsoft.com/office/powerpoint/2010/main" val="3248812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When the Covid-19 pandemic emerged, the whole world was afraid. In many places, healthcare professionals had to accept vaccination to work, and in other circumstances, a vaccination certificate was required for international travel. Taking PCR tests also became a necessary formality for accessing certain services, and you probably remember when wearing a mask was mandatory.  </a:t>
            </a:r>
          </a:p>
          <a:p>
            <a:pPr indent="7175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When the pandemic of sin entered the world, what solution was proposed?  </a:t>
            </a:r>
          </a:p>
          <a:p>
            <a:pPr indent="7175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In addressing the story of the original sin (Genesis 3), humanity succumbs to the temptation of becoming like God. Thus, sin is a distortion of humanity created in the image of God. Imagining God through what man could become is a real temptation of excess. All of this constitutes a form of idolatry. Sin could be defined as self-worship…</a:t>
            </a:r>
          </a:p>
          <a:p>
            <a:pPr indent="71755" algn="just">
              <a:spcAft>
                <a:spcPts val="400"/>
              </a:spcAft>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pPr/>
              <a:t>21</a:t>
            </a:fld>
            <a:endParaRPr lang="fr-FR"/>
          </a:p>
        </p:txBody>
      </p:sp>
    </p:spTree>
    <p:extLst>
      <p:ext uri="{BB962C8B-B14F-4D97-AF65-F5344CB8AC3E}">
        <p14:creationId xmlns:p14="http://schemas.microsoft.com/office/powerpoint/2010/main" val="2340951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en-US" sz="1800" i="1" kern="100" dirty="0" smtClean="0">
                <a:effectLst/>
                <a:latin typeface="Book Antiqua" panose="02040602050305030304" pitchFamily="18" charset="0"/>
                <a:ea typeface="Calibri" panose="020F0502020204030204" pitchFamily="34" charset="0"/>
                <a:cs typeface="Times New Roman" panose="02020603050405020304" pitchFamily="18" charset="0"/>
              </a:rPr>
              <a:t>A scorpion asked a frog to carry him on her back across the river.  </a:t>
            </a:r>
          </a:p>
          <a:p>
            <a:pPr indent="71755" algn="just">
              <a:spcAft>
                <a:spcPts val="400"/>
              </a:spcAft>
            </a:pPr>
            <a:r>
              <a:rPr lang="en-US" sz="1800" i="1" kern="100" dirty="0" smtClean="0">
                <a:effectLst/>
                <a:latin typeface="Book Antiqua" panose="02040602050305030304" pitchFamily="18" charset="0"/>
                <a:ea typeface="Calibri" panose="020F0502020204030204" pitchFamily="34" charset="0"/>
                <a:cs typeface="Times New Roman" panose="02020603050405020304" pitchFamily="18" charset="0"/>
              </a:rPr>
              <a:t>“No way!” she said. “You would use the opportunity to sting me, and I know your sting is deadly.”  </a:t>
            </a:r>
          </a:p>
          <a:p>
            <a:pPr indent="71755" algn="just">
              <a:spcAft>
                <a:spcPts val="400"/>
              </a:spcAft>
            </a:pPr>
            <a:r>
              <a:rPr lang="en-US" sz="1800" i="1" kern="100" dirty="0" smtClean="0">
                <a:effectLst/>
                <a:latin typeface="Book Antiqua" panose="02040602050305030304" pitchFamily="18" charset="0"/>
                <a:ea typeface="Calibri" panose="020F0502020204030204" pitchFamily="34" charset="0"/>
                <a:cs typeface="Times New Roman" panose="02020603050405020304" pitchFamily="18" charset="0"/>
              </a:rPr>
              <a:t>“Think about it,” said the scorpion, “I cannot swim. If I stung you, I would drown. It’s logical, isn’t it?”  </a:t>
            </a:r>
          </a:p>
          <a:p>
            <a:pPr indent="71755" algn="just">
              <a:spcAft>
                <a:spcPts val="400"/>
              </a:spcAft>
            </a:pPr>
            <a:r>
              <a:rPr lang="en-US" sz="1800" i="1" kern="100" dirty="0" smtClean="0">
                <a:effectLst/>
                <a:latin typeface="Book Antiqua" panose="02040602050305030304" pitchFamily="18" charset="0"/>
                <a:ea typeface="Calibri" panose="020F0502020204030204" pitchFamily="34" charset="0"/>
                <a:cs typeface="Times New Roman" panose="02020603050405020304" pitchFamily="18" charset="0"/>
              </a:rPr>
              <a:t>“Logical,” said the frog, who finally agreed to take him.  </a:t>
            </a:r>
          </a:p>
          <a:p>
            <a:pPr indent="71755" algn="just">
              <a:spcAft>
                <a:spcPts val="400"/>
              </a:spcAft>
            </a:pPr>
            <a:r>
              <a:rPr lang="en-US" sz="1800" i="1" kern="100" dirty="0" smtClean="0">
                <a:effectLst/>
                <a:latin typeface="Book Antiqua" panose="02040602050305030304" pitchFamily="18" charset="0"/>
                <a:ea typeface="Calibri" panose="020F0502020204030204" pitchFamily="34" charset="0"/>
                <a:cs typeface="Times New Roman" panose="02020603050405020304" pitchFamily="18" charset="0"/>
              </a:rPr>
              <a:t>But as they reached the middle of the river, the scorpion stung the frog. And as her strength faded, she murmured:  </a:t>
            </a:r>
          </a:p>
          <a:p>
            <a:pPr indent="71755" algn="just">
              <a:spcAft>
                <a:spcPts val="400"/>
              </a:spcAft>
            </a:pPr>
            <a:r>
              <a:rPr lang="en-US" sz="1800" i="1" kern="100" dirty="0" smtClean="0">
                <a:effectLst/>
                <a:latin typeface="Book Antiqua" panose="02040602050305030304" pitchFamily="18" charset="0"/>
                <a:ea typeface="Calibri" panose="020F0502020204030204" pitchFamily="34" charset="0"/>
                <a:cs typeface="Times New Roman" panose="02020603050405020304" pitchFamily="18" charset="0"/>
              </a:rPr>
              <a:t>“That’s stupid! We are both going to die... Why did you do that?”  </a:t>
            </a:r>
          </a:p>
          <a:p>
            <a:pPr indent="71755" algn="just">
              <a:spcAft>
                <a:spcPts val="400"/>
              </a:spcAft>
            </a:pPr>
            <a:r>
              <a:rPr lang="en-US" sz="1800" i="1" kern="100" dirty="0" smtClean="0">
                <a:effectLst/>
                <a:latin typeface="Book Antiqua" panose="02040602050305030304" pitchFamily="18" charset="0"/>
                <a:ea typeface="Calibri" panose="020F0502020204030204" pitchFamily="34" charset="0"/>
                <a:cs typeface="Times New Roman" panose="02020603050405020304" pitchFamily="18" charset="0"/>
              </a:rPr>
              <a:t>And the scorpion, sighing, replied:  </a:t>
            </a:r>
          </a:p>
          <a:p>
            <a:pPr indent="71755" algn="just">
              <a:spcAft>
                <a:spcPts val="400"/>
              </a:spcAft>
            </a:pPr>
            <a:r>
              <a:rPr lang="en-US" sz="1800" i="1" kern="100" dirty="0" smtClean="0">
                <a:effectLst/>
                <a:latin typeface="Book Antiqua" panose="02040602050305030304" pitchFamily="18" charset="0"/>
                <a:ea typeface="Calibri" panose="020F0502020204030204" pitchFamily="34" charset="0"/>
                <a:cs typeface="Times New Roman" panose="02020603050405020304" pitchFamily="18" charset="0"/>
              </a:rPr>
              <a:t>“What can I say... it’s stronger than me, it’s in my nature!”  </a:t>
            </a:r>
          </a:p>
          <a:p>
            <a:pPr indent="71755" algn="just">
              <a:spcAft>
                <a:spcPts val="400"/>
              </a:spcAft>
            </a:pPr>
            <a:r>
              <a:rPr lang="en-US" sz="1800" i="1" kern="100" dirty="0" smtClean="0">
                <a:effectLst/>
                <a:latin typeface="Book Antiqua" panose="02040602050305030304" pitchFamily="18" charset="0"/>
                <a:ea typeface="Calibri" panose="020F0502020204030204" pitchFamily="34" charset="0"/>
                <a:cs typeface="Times New Roman" panose="02020603050405020304" pitchFamily="18" charset="0"/>
              </a:rPr>
              <a:t>Understand the lesson well: not everything that seems logical carries truth… I think that sometimes we easily get caught up in interesting reasoning that doesn’t benefit us. An invisible, colorless, and odorless poison is more dangerous than a known poison that is visible or has a recognizable smell. What about sin, this poison that is sometimes visible but often subtle? (Let’s pray before moving forward.)</a:t>
            </a: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pPr/>
              <a:t>2</a:t>
            </a:fld>
            <a:endParaRPr lang="fr-FR"/>
          </a:p>
        </p:txBody>
      </p:sp>
    </p:spTree>
    <p:extLst>
      <p:ext uri="{BB962C8B-B14F-4D97-AF65-F5344CB8AC3E}">
        <p14:creationId xmlns:p14="http://schemas.microsoft.com/office/powerpoint/2010/main" val="626138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err="1" smtClean="0">
                <a:solidFill>
                  <a:schemeClr val="tx1"/>
                </a:solidFill>
                <a:latin typeface="+mn-lt"/>
                <a:ea typeface="+mn-ea"/>
                <a:cs typeface="+mn-cs"/>
              </a:rPr>
              <a:t>Evil</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is</a:t>
            </a:r>
            <a:r>
              <a:rPr lang="fr-FR" sz="1200" kern="1200" dirty="0" smtClean="0">
                <a:solidFill>
                  <a:schemeClr val="tx1"/>
                </a:solidFill>
                <a:latin typeface="+mn-lt"/>
                <a:ea typeface="+mn-ea"/>
                <a:cs typeface="+mn-cs"/>
              </a:rPr>
              <a:t> not </a:t>
            </a:r>
            <a:r>
              <a:rPr lang="fr-FR" sz="1200" kern="1200" dirty="0" err="1" smtClean="0">
                <a:solidFill>
                  <a:schemeClr val="tx1"/>
                </a:solidFill>
                <a:latin typeface="+mn-lt"/>
                <a:ea typeface="+mn-ea"/>
                <a:cs typeface="+mn-cs"/>
              </a:rPr>
              <a:t>revealed</a:t>
            </a:r>
            <a:r>
              <a:rPr lang="fr-FR" sz="1200" kern="1200" dirty="0" smtClean="0">
                <a:solidFill>
                  <a:schemeClr val="tx1"/>
                </a:solidFill>
                <a:latin typeface="+mn-lt"/>
                <a:ea typeface="+mn-ea"/>
                <a:cs typeface="+mn-cs"/>
              </a:rPr>
              <a:t> as an </a:t>
            </a:r>
            <a:r>
              <a:rPr lang="fr-FR" sz="1200" kern="1200" dirty="0" err="1" smtClean="0">
                <a:solidFill>
                  <a:schemeClr val="tx1"/>
                </a:solidFill>
                <a:latin typeface="+mn-lt"/>
                <a:ea typeface="+mn-ea"/>
                <a:cs typeface="+mn-cs"/>
              </a:rPr>
              <a:t>inevitability</a:t>
            </a:r>
            <a:r>
              <a:rPr lang="fr-FR" sz="1200" kern="1200" dirty="0" smtClean="0">
                <a:solidFill>
                  <a:schemeClr val="tx1"/>
                </a:solidFill>
                <a:latin typeface="+mn-lt"/>
                <a:ea typeface="+mn-ea"/>
                <a:cs typeface="+mn-cs"/>
              </a:rPr>
              <a:t> but </a:t>
            </a:r>
            <a:r>
              <a:rPr lang="fr-FR" sz="1200" kern="1200" dirty="0" err="1" smtClean="0">
                <a:solidFill>
                  <a:schemeClr val="tx1"/>
                </a:solidFill>
                <a:latin typeface="+mn-lt"/>
                <a:ea typeface="+mn-ea"/>
                <a:cs typeface="+mn-cs"/>
              </a:rPr>
              <a:t>rather</a:t>
            </a:r>
            <a:r>
              <a:rPr lang="fr-FR" sz="1200" kern="1200" dirty="0" smtClean="0">
                <a:solidFill>
                  <a:schemeClr val="tx1"/>
                </a:solidFill>
                <a:latin typeface="+mn-lt"/>
                <a:ea typeface="+mn-ea"/>
                <a:cs typeface="+mn-cs"/>
              </a:rPr>
              <a:t> as the </a:t>
            </a:r>
            <a:r>
              <a:rPr lang="fr-FR" sz="1200" kern="1200" dirty="0" err="1" smtClean="0">
                <a:solidFill>
                  <a:schemeClr val="tx1"/>
                </a:solidFill>
                <a:latin typeface="+mn-lt"/>
                <a:ea typeface="+mn-ea"/>
                <a:cs typeface="+mn-cs"/>
              </a:rPr>
              <a:t>result</a:t>
            </a:r>
            <a:r>
              <a:rPr lang="fr-FR" sz="1200" kern="1200" dirty="0" smtClean="0">
                <a:solidFill>
                  <a:schemeClr val="tx1"/>
                </a:solidFill>
                <a:latin typeface="+mn-lt"/>
                <a:ea typeface="+mn-ea"/>
                <a:cs typeface="+mn-cs"/>
              </a:rPr>
              <a:t> of an action </a:t>
            </a:r>
            <a:r>
              <a:rPr lang="fr-FR" sz="1200" kern="1200" dirty="0" err="1" smtClean="0">
                <a:solidFill>
                  <a:schemeClr val="tx1"/>
                </a:solidFill>
                <a:latin typeface="+mn-lt"/>
                <a:ea typeface="+mn-ea"/>
                <a:cs typeface="+mn-cs"/>
              </a:rPr>
              <a:t>freely</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chosen</a:t>
            </a:r>
            <a:r>
              <a:rPr lang="fr-FR" sz="1200" kern="1200" dirty="0" smtClean="0">
                <a:solidFill>
                  <a:schemeClr val="tx1"/>
                </a:solidFill>
                <a:latin typeface="+mn-lt"/>
                <a:ea typeface="+mn-ea"/>
                <a:cs typeface="+mn-cs"/>
              </a:rPr>
              <a:t> by the first </a:t>
            </a:r>
            <a:r>
              <a:rPr lang="fr-FR" sz="1200" kern="1200" dirty="0" err="1" smtClean="0">
                <a:solidFill>
                  <a:schemeClr val="tx1"/>
                </a:solidFill>
                <a:latin typeface="+mn-lt"/>
                <a:ea typeface="+mn-ea"/>
                <a:cs typeface="+mn-cs"/>
              </a:rPr>
              <a:t>human</a:t>
            </a:r>
            <a:r>
              <a:rPr lang="fr-FR" sz="1200" kern="1200" dirty="0" smtClean="0">
                <a:solidFill>
                  <a:schemeClr val="tx1"/>
                </a:solidFill>
                <a:latin typeface="+mn-lt"/>
                <a:ea typeface="+mn-ea"/>
                <a:cs typeface="+mn-cs"/>
              </a:rPr>
              <a:t> couple. Sin </a:t>
            </a:r>
            <a:r>
              <a:rPr lang="fr-FR" sz="1200" kern="1200" dirty="0" err="1" smtClean="0">
                <a:solidFill>
                  <a:schemeClr val="tx1"/>
                </a:solidFill>
                <a:latin typeface="+mn-lt"/>
                <a:ea typeface="+mn-ea"/>
                <a:cs typeface="+mn-cs"/>
              </a:rPr>
              <a:t>does</a:t>
            </a:r>
            <a:r>
              <a:rPr lang="fr-FR" sz="1200" kern="1200" dirty="0" smtClean="0">
                <a:solidFill>
                  <a:schemeClr val="tx1"/>
                </a:solidFill>
                <a:latin typeface="+mn-lt"/>
                <a:ea typeface="+mn-ea"/>
                <a:cs typeface="+mn-cs"/>
              </a:rPr>
              <a:t> not </a:t>
            </a:r>
            <a:r>
              <a:rPr lang="fr-FR" sz="1200" kern="1200" dirty="0" err="1" smtClean="0">
                <a:solidFill>
                  <a:schemeClr val="tx1"/>
                </a:solidFill>
                <a:latin typeface="+mn-lt"/>
                <a:ea typeface="+mn-ea"/>
                <a:cs typeface="+mn-cs"/>
              </a:rPr>
              <a:t>liberate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humanity</a:t>
            </a:r>
            <a:r>
              <a:rPr lang="fr-FR" sz="1200" kern="1200" dirty="0" smtClean="0">
                <a:solidFill>
                  <a:schemeClr val="tx1"/>
                </a:solidFill>
                <a:latin typeface="+mn-lt"/>
                <a:ea typeface="+mn-ea"/>
                <a:cs typeface="+mn-cs"/>
              </a:rPr>
              <a:t>; on the </a:t>
            </a:r>
            <a:r>
              <a:rPr lang="fr-FR" sz="1200" kern="1200" dirty="0" err="1" smtClean="0">
                <a:solidFill>
                  <a:schemeClr val="tx1"/>
                </a:solidFill>
                <a:latin typeface="+mn-lt"/>
                <a:ea typeface="+mn-ea"/>
                <a:cs typeface="+mn-cs"/>
              </a:rPr>
              <a:t>contrary</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it</a:t>
            </a:r>
            <a:r>
              <a:rPr lang="fr-FR" sz="1200" kern="1200" dirty="0" smtClean="0">
                <a:solidFill>
                  <a:schemeClr val="tx1"/>
                </a:solidFill>
                <a:latin typeface="+mn-lt"/>
                <a:ea typeface="+mn-ea"/>
                <a:cs typeface="+mn-cs"/>
              </a:rPr>
              <a:t> confines and </a:t>
            </a:r>
            <a:r>
              <a:rPr lang="fr-FR" sz="1200" kern="1200" dirty="0" err="1" smtClean="0">
                <a:solidFill>
                  <a:schemeClr val="tx1"/>
                </a:solidFill>
                <a:latin typeface="+mn-lt"/>
                <a:ea typeface="+mn-ea"/>
                <a:cs typeface="+mn-cs"/>
              </a:rPr>
              <a:t>alienates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our</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relationship</a:t>
            </a:r>
            <a:r>
              <a:rPr lang="fr-FR" sz="1200" kern="1200" dirty="0" smtClean="0">
                <a:solidFill>
                  <a:schemeClr val="tx1"/>
                </a:solidFill>
                <a:latin typeface="+mn-lt"/>
                <a:ea typeface="+mn-ea"/>
                <a:cs typeface="+mn-cs"/>
              </a:rPr>
              <a:t> of </a:t>
            </a:r>
            <a:r>
              <a:rPr lang="fr-FR" sz="1200" kern="1200" dirty="0" err="1" smtClean="0">
                <a:solidFill>
                  <a:schemeClr val="tx1"/>
                </a:solidFill>
                <a:latin typeface="+mn-lt"/>
                <a:ea typeface="+mn-ea"/>
                <a:cs typeface="+mn-cs"/>
              </a:rPr>
              <a:t>dependence</a:t>
            </a:r>
            <a:r>
              <a:rPr lang="fr-FR" sz="1200" kern="1200" dirty="0" smtClean="0">
                <a:solidFill>
                  <a:schemeClr val="tx1"/>
                </a:solidFill>
                <a:latin typeface="+mn-lt"/>
                <a:ea typeface="+mn-ea"/>
                <a:cs typeface="+mn-cs"/>
              </a:rPr>
              <a:t> on the </a:t>
            </a:r>
            <a:r>
              <a:rPr lang="fr-FR" sz="1200" kern="1200" dirty="0" err="1" smtClean="0">
                <a:solidFill>
                  <a:schemeClr val="tx1"/>
                </a:solidFill>
                <a:latin typeface="+mn-lt"/>
                <a:ea typeface="+mn-ea"/>
                <a:cs typeface="+mn-cs"/>
              </a:rPr>
              <a:t>Creator</a:t>
            </a:r>
            <a:r>
              <a:rPr lang="fr-FR" sz="1200" kern="1200" dirty="0" smtClean="0">
                <a:solidFill>
                  <a:schemeClr val="tx1"/>
                </a:solidFill>
                <a:latin typeface="+mn-lt"/>
                <a:ea typeface="+mn-ea"/>
                <a:cs typeface="+mn-cs"/>
              </a:rPr>
              <a:t>. If sin </a:t>
            </a:r>
            <a:r>
              <a:rPr lang="fr-FR" sz="1200" kern="1200" dirty="0" err="1" smtClean="0">
                <a:solidFill>
                  <a:schemeClr val="tx1"/>
                </a:solidFill>
                <a:latin typeface="+mn-lt"/>
                <a:ea typeface="+mn-ea"/>
                <a:cs typeface="+mn-cs"/>
              </a:rPr>
              <a:t>were</a:t>
            </a:r>
            <a:r>
              <a:rPr lang="fr-FR" sz="1200" kern="1200" dirty="0" smtClean="0">
                <a:solidFill>
                  <a:schemeClr val="tx1"/>
                </a:solidFill>
                <a:latin typeface="+mn-lt"/>
                <a:ea typeface="+mn-ea"/>
                <a:cs typeface="+mn-cs"/>
              </a:rPr>
              <a:t> an </a:t>
            </a:r>
            <a:r>
              <a:rPr lang="fr-FR" sz="1200" kern="1200" dirty="0" err="1" smtClean="0">
                <a:solidFill>
                  <a:schemeClr val="tx1"/>
                </a:solidFill>
                <a:latin typeface="+mn-lt"/>
                <a:ea typeface="+mn-ea"/>
                <a:cs typeface="+mn-cs"/>
              </a:rPr>
              <a:t>inevitability</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there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would</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be</a:t>
            </a:r>
            <a:r>
              <a:rPr lang="fr-FR" sz="1200" kern="1200" dirty="0" smtClean="0">
                <a:solidFill>
                  <a:schemeClr val="tx1"/>
                </a:solidFill>
                <a:latin typeface="+mn-lt"/>
                <a:ea typeface="+mn-ea"/>
                <a:cs typeface="+mn-cs"/>
              </a:rPr>
              <a:t> no point in </a:t>
            </a:r>
            <a:r>
              <a:rPr lang="fr-FR" sz="1200" kern="1200" dirty="0" err="1" smtClean="0">
                <a:solidFill>
                  <a:schemeClr val="tx1"/>
                </a:solidFill>
                <a:latin typeface="+mn-lt"/>
                <a:ea typeface="+mn-ea"/>
                <a:cs typeface="+mn-cs"/>
              </a:rPr>
              <a:t>relying</a:t>
            </a:r>
            <a:r>
              <a:rPr lang="fr-FR" sz="1200" kern="1200" dirty="0" smtClean="0">
                <a:solidFill>
                  <a:schemeClr val="tx1"/>
                </a:solidFill>
                <a:latin typeface="+mn-lt"/>
                <a:ea typeface="+mn-ea"/>
                <a:cs typeface="+mn-cs"/>
              </a:rPr>
              <a:t> on Christ to </a:t>
            </a:r>
            <a:r>
              <a:rPr lang="fr-FR" sz="1200" kern="1200" dirty="0" err="1" smtClean="0">
                <a:solidFill>
                  <a:schemeClr val="tx1"/>
                </a:solidFill>
                <a:latin typeface="+mn-lt"/>
                <a:ea typeface="+mn-ea"/>
                <a:cs typeface="+mn-cs"/>
              </a:rPr>
              <a:t>achieve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victory</a:t>
            </a:r>
            <a:r>
              <a:rPr lang="fr-FR" sz="1200" kern="1200" dirty="0" smtClean="0">
                <a:solidFill>
                  <a:schemeClr val="tx1"/>
                </a:solidFill>
                <a:latin typeface="+mn-lt"/>
                <a:ea typeface="+mn-ea"/>
                <a:cs typeface="+mn-cs"/>
              </a:rPr>
              <a:t>.  </a:t>
            </a:r>
          </a:p>
          <a:p>
            <a:r>
              <a:rPr lang="fr-FR" sz="1200" kern="1200" dirty="0" err="1" smtClean="0">
                <a:solidFill>
                  <a:schemeClr val="tx1"/>
                </a:solidFill>
                <a:latin typeface="+mn-lt"/>
                <a:ea typeface="+mn-ea"/>
                <a:cs typeface="+mn-cs"/>
              </a:rPr>
              <a:t>Some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believers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think</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that</a:t>
            </a:r>
            <a:r>
              <a:rPr lang="fr-FR" sz="1200" kern="1200" dirty="0" smtClean="0">
                <a:solidFill>
                  <a:schemeClr val="tx1"/>
                </a:solidFill>
                <a:latin typeface="+mn-lt"/>
                <a:ea typeface="+mn-ea"/>
                <a:cs typeface="+mn-cs"/>
              </a:rPr>
              <a:t> sin </a:t>
            </a:r>
            <a:r>
              <a:rPr lang="fr-FR" sz="1200" kern="1200" dirty="0" err="1" smtClean="0">
                <a:solidFill>
                  <a:schemeClr val="tx1"/>
                </a:solidFill>
                <a:latin typeface="+mn-lt"/>
                <a:ea typeface="+mn-ea"/>
                <a:cs typeface="+mn-cs"/>
              </a:rPr>
              <a:t>is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inevitable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that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cannot</a:t>
            </a:r>
            <a:r>
              <a:rPr lang="fr-FR" sz="1200" kern="1200" dirty="0" smtClean="0">
                <a:solidFill>
                  <a:schemeClr val="tx1"/>
                </a:solidFill>
                <a:latin typeface="+mn-lt"/>
                <a:ea typeface="+mn-ea"/>
                <a:cs typeface="+mn-cs"/>
              </a:rPr>
              <a:t> do </a:t>
            </a:r>
            <a:r>
              <a:rPr lang="fr-FR" sz="1200" kern="1200" dirty="0" err="1" smtClean="0">
                <a:solidFill>
                  <a:schemeClr val="tx1"/>
                </a:solidFill>
                <a:latin typeface="+mn-lt"/>
                <a:ea typeface="+mn-ea"/>
                <a:cs typeface="+mn-cs"/>
              </a:rPr>
              <a:t>anything</a:t>
            </a:r>
            <a:r>
              <a:rPr lang="fr-FR" sz="1200" kern="1200" dirty="0" smtClean="0">
                <a:solidFill>
                  <a:schemeClr val="tx1"/>
                </a:solidFill>
                <a:latin typeface="+mn-lt"/>
                <a:ea typeface="+mn-ea"/>
                <a:cs typeface="+mn-cs"/>
              </a:rPr>
              <a:t> about </a:t>
            </a:r>
            <a:r>
              <a:rPr lang="fr-FR" sz="1200" kern="1200" dirty="0" err="1" smtClean="0">
                <a:solidFill>
                  <a:schemeClr val="tx1"/>
                </a:solidFill>
                <a:latin typeface="+mn-lt"/>
                <a:ea typeface="+mn-ea"/>
                <a:cs typeface="+mn-cs"/>
              </a:rPr>
              <a:t>it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They</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suggest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establishing</a:t>
            </a:r>
            <a:r>
              <a:rPr lang="fr-FR" sz="1200" kern="1200" dirty="0" smtClean="0">
                <a:solidFill>
                  <a:schemeClr val="tx1"/>
                </a:solidFill>
                <a:latin typeface="+mn-lt"/>
                <a:ea typeface="+mn-ea"/>
                <a:cs typeface="+mn-cs"/>
              </a:rPr>
              <a:t> a </a:t>
            </a:r>
            <a:r>
              <a:rPr lang="fr-FR" sz="1200" kern="1200" dirty="0" err="1" smtClean="0">
                <a:solidFill>
                  <a:schemeClr val="tx1"/>
                </a:solidFill>
                <a:latin typeface="+mn-lt"/>
                <a:ea typeface="+mn-ea"/>
                <a:cs typeface="+mn-cs"/>
              </a:rPr>
              <a:t>kind</a:t>
            </a:r>
            <a:r>
              <a:rPr lang="fr-FR" sz="1200" kern="1200" dirty="0" smtClean="0">
                <a:solidFill>
                  <a:schemeClr val="tx1"/>
                </a:solidFill>
                <a:latin typeface="+mn-lt"/>
                <a:ea typeface="+mn-ea"/>
                <a:cs typeface="+mn-cs"/>
              </a:rPr>
              <a:t> of ‘cohabitation </a:t>
            </a:r>
            <a:r>
              <a:rPr lang="fr-FR" sz="1200" kern="1200" dirty="0" err="1" smtClean="0">
                <a:solidFill>
                  <a:schemeClr val="tx1"/>
                </a:solidFill>
                <a:latin typeface="+mn-lt"/>
                <a:ea typeface="+mn-ea"/>
                <a:cs typeface="+mn-cs"/>
              </a:rPr>
              <a:t>contract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with</a:t>
            </a:r>
            <a:r>
              <a:rPr lang="fr-FR" sz="1200" kern="1200" dirty="0" smtClean="0">
                <a:solidFill>
                  <a:schemeClr val="tx1"/>
                </a:solidFill>
                <a:latin typeface="+mn-lt"/>
                <a:ea typeface="+mn-ea"/>
                <a:cs typeface="+mn-cs"/>
              </a:rPr>
              <a:t> sin, as if </a:t>
            </a:r>
            <a:r>
              <a:rPr lang="fr-FR" sz="1200" kern="1200" dirty="0" err="1" smtClean="0">
                <a:solidFill>
                  <a:schemeClr val="tx1"/>
                </a:solidFill>
                <a:latin typeface="+mn-lt"/>
                <a:ea typeface="+mn-ea"/>
                <a:cs typeface="+mn-cs"/>
              </a:rPr>
              <a:t>it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were</a:t>
            </a:r>
            <a:r>
              <a:rPr lang="fr-FR" sz="1200" kern="1200" dirty="0" smtClean="0">
                <a:solidFill>
                  <a:schemeClr val="tx1"/>
                </a:solidFill>
                <a:latin typeface="+mn-lt"/>
                <a:ea typeface="+mn-ea"/>
                <a:cs typeface="+mn-cs"/>
              </a:rPr>
              <a:t> impossible to </a:t>
            </a:r>
            <a:r>
              <a:rPr lang="fr-FR" sz="1200" kern="1200" dirty="0" err="1" smtClean="0">
                <a:solidFill>
                  <a:schemeClr val="tx1"/>
                </a:solidFill>
                <a:latin typeface="+mn-lt"/>
                <a:ea typeface="+mn-ea"/>
                <a:cs typeface="+mn-cs"/>
              </a:rPr>
              <a:t>resist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it</a:t>
            </a:r>
            <a:r>
              <a:rPr lang="fr-FR" sz="1200" kern="1200" dirty="0" smtClean="0">
                <a:solidFill>
                  <a:schemeClr val="tx1"/>
                </a:solidFill>
                <a:latin typeface="+mn-lt"/>
                <a:ea typeface="+mn-ea"/>
                <a:cs typeface="+mn-cs"/>
              </a:rPr>
              <a:t>. This </a:t>
            </a:r>
            <a:r>
              <a:rPr lang="fr-FR" sz="1200" kern="1200" dirty="0" err="1" smtClean="0">
                <a:solidFill>
                  <a:schemeClr val="tx1"/>
                </a:solidFill>
                <a:latin typeface="+mn-lt"/>
                <a:ea typeface="+mn-ea"/>
                <a:cs typeface="+mn-cs"/>
              </a:rPr>
              <a:t>is</a:t>
            </a:r>
            <a:r>
              <a:rPr lang="fr-FR" sz="1200" kern="1200" dirty="0" smtClean="0">
                <a:solidFill>
                  <a:schemeClr val="tx1"/>
                </a:solidFill>
                <a:latin typeface="+mn-lt"/>
                <a:ea typeface="+mn-ea"/>
                <a:cs typeface="+mn-cs"/>
              </a:rPr>
              <a:t> a </a:t>
            </a:r>
            <a:r>
              <a:rPr lang="fr-FR" sz="1200" kern="1200" dirty="0" err="1" smtClean="0">
                <a:solidFill>
                  <a:schemeClr val="tx1"/>
                </a:solidFill>
                <a:latin typeface="+mn-lt"/>
                <a:ea typeface="+mn-ea"/>
                <a:cs typeface="+mn-cs"/>
              </a:rPr>
              <a:t>diabolical</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trap</a:t>
            </a:r>
            <a:r>
              <a:rPr lang="fr-FR" sz="1200" kern="1200" dirty="0" smtClean="0">
                <a:solidFill>
                  <a:schemeClr val="tx1"/>
                </a:solidFill>
                <a:latin typeface="+mn-lt"/>
                <a:ea typeface="+mn-ea"/>
                <a:cs typeface="+mn-cs"/>
              </a:rPr>
              <a:t>, as the </a:t>
            </a:r>
            <a:r>
              <a:rPr lang="fr-FR" sz="1200" kern="1200" dirty="0" err="1" smtClean="0">
                <a:solidFill>
                  <a:schemeClr val="tx1"/>
                </a:solidFill>
                <a:latin typeface="+mn-lt"/>
                <a:ea typeface="+mn-ea"/>
                <a:cs typeface="+mn-cs"/>
              </a:rPr>
              <a:t>enemy</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wants</a:t>
            </a:r>
            <a:r>
              <a:rPr lang="fr-FR" sz="1200" kern="1200" dirty="0" smtClean="0">
                <a:solidFill>
                  <a:schemeClr val="tx1"/>
                </a:solidFill>
                <a:latin typeface="+mn-lt"/>
                <a:ea typeface="+mn-ea"/>
                <a:cs typeface="+mn-cs"/>
              </a:rPr>
              <a:t> to </a:t>
            </a:r>
            <a:r>
              <a:rPr lang="fr-FR" sz="1200" kern="1200" dirty="0" err="1" smtClean="0">
                <a:solidFill>
                  <a:schemeClr val="tx1"/>
                </a:solidFill>
                <a:latin typeface="+mn-lt"/>
                <a:ea typeface="+mn-ea"/>
                <a:cs typeface="+mn-cs"/>
              </a:rPr>
              <a:t>trap</a:t>
            </a:r>
            <a:r>
              <a:rPr lang="fr-FR" sz="1200" kern="1200" dirty="0" smtClean="0">
                <a:solidFill>
                  <a:schemeClr val="tx1"/>
                </a:solidFill>
                <a:latin typeface="+mn-lt"/>
                <a:ea typeface="+mn-ea"/>
                <a:cs typeface="+mn-cs"/>
              </a:rPr>
              <a:t> us in </a:t>
            </a:r>
            <a:r>
              <a:rPr lang="fr-FR" sz="1200" kern="1200" dirty="0" err="1" smtClean="0">
                <a:solidFill>
                  <a:schemeClr val="tx1"/>
                </a:solidFill>
                <a:latin typeface="+mn-lt"/>
                <a:ea typeface="+mn-ea"/>
                <a:cs typeface="+mn-cs"/>
              </a:rPr>
              <a:t>bad</a:t>
            </a:r>
            <a:r>
              <a:rPr lang="fr-FR" sz="1200" kern="1200" dirty="0" smtClean="0">
                <a:solidFill>
                  <a:schemeClr val="tx1"/>
                </a:solidFill>
                <a:latin typeface="+mn-lt"/>
                <a:ea typeface="+mn-ea"/>
                <a:cs typeface="+mn-cs"/>
              </a:rPr>
              <a:t> habits by </a:t>
            </a:r>
            <a:r>
              <a:rPr lang="fr-FR" sz="1200" kern="1200" dirty="0" err="1" smtClean="0">
                <a:solidFill>
                  <a:schemeClr val="tx1"/>
                </a:solidFill>
                <a:latin typeface="+mn-lt"/>
                <a:ea typeface="+mn-ea"/>
                <a:cs typeface="+mn-cs"/>
              </a:rPr>
              <a:t>making</a:t>
            </a:r>
            <a:r>
              <a:rPr lang="fr-FR" sz="1200" kern="1200" dirty="0" smtClean="0">
                <a:solidFill>
                  <a:schemeClr val="tx1"/>
                </a:solidFill>
                <a:latin typeface="+mn-lt"/>
                <a:ea typeface="+mn-ea"/>
                <a:cs typeface="+mn-cs"/>
              </a:rPr>
              <a:t> us </a:t>
            </a:r>
            <a:r>
              <a:rPr lang="fr-FR" sz="1200" kern="1200" dirty="0" err="1" smtClean="0">
                <a:solidFill>
                  <a:schemeClr val="tx1"/>
                </a:solidFill>
                <a:latin typeface="+mn-lt"/>
                <a:ea typeface="+mn-ea"/>
                <a:cs typeface="+mn-cs"/>
              </a:rPr>
              <a:t>believe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that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our</a:t>
            </a:r>
            <a:r>
              <a:rPr lang="fr-FR" sz="1200" kern="1200" dirty="0" smtClean="0">
                <a:solidFill>
                  <a:schemeClr val="tx1"/>
                </a:solidFill>
                <a:latin typeface="+mn-lt"/>
                <a:ea typeface="+mn-ea"/>
                <a:cs typeface="+mn-cs"/>
              </a:rPr>
              <a:t> nature </a:t>
            </a:r>
            <a:r>
              <a:rPr lang="fr-FR" sz="1200" kern="1200" dirty="0" err="1" smtClean="0">
                <a:solidFill>
                  <a:schemeClr val="tx1"/>
                </a:solidFill>
                <a:latin typeface="+mn-lt"/>
                <a:ea typeface="+mn-ea"/>
                <a:cs typeface="+mn-cs"/>
              </a:rPr>
              <a:t>is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permanently</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corrupted</a:t>
            </a:r>
            <a:r>
              <a:rPr lang="fr-FR" sz="1200" kern="1200" dirty="0" smtClean="0">
                <a:solidFill>
                  <a:schemeClr val="tx1"/>
                </a:solidFill>
                <a:latin typeface="+mn-lt"/>
                <a:ea typeface="+mn-ea"/>
                <a:cs typeface="+mn-cs"/>
              </a:rPr>
              <a:t> and </a:t>
            </a:r>
            <a:r>
              <a:rPr lang="fr-FR" sz="1200" kern="1200" dirty="0" err="1" smtClean="0">
                <a:solidFill>
                  <a:schemeClr val="tx1"/>
                </a:solidFill>
                <a:latin typeface="+mn-lt"/>
                <a:ea typeface="+mn-ea"/>
                <a:cs typeface="+mn-cs"/>
              </a:rPr>
              <a:t>that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we</a:t>
            </a:r>
            <a:r>
              <a:rPr lang="fr-FR" sz="1200" kern="1200" dirty="0" smtClean="0">
                <a:solidFill>
                  <a:schemeClr val="tx1"/>
                </a:solidFill>
                <a:latin typeface="+mn-lt"/>
                <a:ea typeface="+mn-ea"/>
                <a:cs typeface="+mn-cs"/>
              </a:rPr>
              <a:t> are </a:t>
            </a:r>
            <a:r>
              <a:rPr lang="fr-FR" sz="1200" kern="1200" dirty="0" err="1" smtClean="0">
                <a:solidFill>
                  <a:schemeClr val="tx1"/>
                </a:solidFill>
                <a:latin typeface="+mn-lt"/>
                <a:ea typeface="+mn-ea"/>
                <a:cs typeface="+mn-cs"/>
              </a:rPr>
              <a:t>powerless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against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this</a:t>
            </a:r>
            <a:r>
              <a:rPr lang="fr-FR" sz="1200" kern="1200" dirty="0" smtClean="0">
                <a:solidFill>
                  <a:schemeClr val="tx1"/>
                </a:solidFill>
                <a:latin typeface="+mn-lt"/>
                <a:ea typeface="+mn-ea"/>
                <a:cs typeface="+mn-cs"/>
              </a:rPr>
              <a:t> reality. </a:t>
            </a:r>
            <a:r>
              <a:rPr lang="fr-FR" sz="1200" kern="1200" dirty="0" err="1" smtClean="0">
                <a:solidFill>
                  <a:schemeClr val="tx1"/>
                </a:solidFill>
                <a:latin typeface="+mn-lt"/>
                <a:ea typeface="+mn-ea"/>
                <a:cs typeface="+mn-cs"/>
              </a:rPr>
              <a:t>Jesus</a:t>
            </a:r>
            <a:r>
              <a:rPr lang="fr-FR" sz="1200" kern="1200" dirty="0" smtClean="0">
                <a:solidFill>
                  <a:schemeClr val="tx1"/>
                </a:solidFill>
                <a:latin typeface="+mn-lt"/>
                <a:ea typeface="+mn-ea"/>
                <a:cs typeface="+mn-cs"/>
              </a:rPr>
              <a:t> came to </a:t>
            </a:r>
            <a:r>
              <a:rPr lang="fr-FR" sz="1200" kern="1200" dirty="0" err="1" smtClean="0">
                <a:solidFill>
                  <a:schemeClr val="tx1"/>
                </a:solidFill>
                <a:latin typeface="+mn-lt"/>
                <a:ea typeface="+mn-ea"/>
                <a:cs typeface="+mn-cs"/>
              </a:rPr>
              <a:t>say</a:t>
            </a:r>
            <a:r>
              <a:rPr lang="fr-FR" sz="1200" kern="1200" dirty="0" smtClean="0">
                <a:solidFill>
                  <a:schemeClr val="tx1"/>
                </a:solidFill>
                <a:latin typeface="+mn-lt"/>
                <a:ea typeface="+mn-ea"/>
                <a:cs typeface="+mn-cs"/>
              </a:rPr>
              <a:t> the opposite!</a:t>
            </a: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pPr/>
              <a:t>22</a:t>
            </a:fld>
            <a:endParaRPr lang="fr-FR"/>
          </a:p>
        </p:txBody>
      </p:sp>
    </p:spTree>
    <p:extLst>
      <p:ext uri="{BB962C8B-B14F-4D97-AF65-F5344CB8AC3E}">
        <p14:creationId xmlns:p14="http://schemas.microsoft.com/office/powerpoint/2010/main" val="996403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Therefore, we can rely on Jesus to help us resist and achieve victory over sin. The Bible encourages us to stand firm and not be discouraged. Listen to or read what Paul says to the Corinthians: ‘If you think you are standing firm, be careful that you don’t fall! No temptation has overtaken you except what is common to mankind. And God is faithful; he will not let you be tempted beyond what you can bear. But when you are tempted, he will also provide a way out so that you can endure it.’ (1 Corinthians 10:12-13)"</a:t>
            </a: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pPr/>
              <a:t>23</a:t>
            </a:fld>
            <a:endParaRPr lang="fr-FR"/>
          </a:p>
        </p:txBody>
      </p:sp>
    </p:spTree>
    <p:extLst>
      <p:ext uri="{BB962C8B-B14F-4D97-AF65-F5344CB8AC3E}">
        <p14:creationId xmlns:p14="http://schemas.microsoft.com/office/powerpoint/2010/main" val="1663792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latin typeface="+mn-lt"/>
                <a:ea typeface="+mn-ea"/>
                <a:cs typeface="+mn-cs"/>
              </a:rPr>
              <a:t>Do </a:t>
            </a:r>
            <a:r>
              <a:rPr lang="fr-FR" sz="1200" kern="1200" dirty="0" err="1" smtClean="0">
                <a:solidFill>
                  <a:schemeClr val="tx1"/>
                </a:solidFill>
                <a:latin typeface="+mn-lt"/>
                <a:ea typeface="+mn-ea"/>
                <a:cs typeface="+mn-cs"/>
              </a:rPr>
              <a:t>you</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want</a:t>
            </a:r>
            <a:r>
              <a:rPr lang="fr-FR" sz="1200" kern="1200" dirty="0" smtClean="0">
                <a:solidFill>
                  <a:schemeClr val="tx1"/>
                </a:solidFill>
                <a:latin typeface="+mn-lt"/>
                <a:ea typeface="+mn-ea"/>
                <a:cs typeface="+mn-cs"/>
              </a:rPr>
              <a:t> to </a:t>
            </a:r>
            <a:r>
              <a:rPr lang="fr-FR" sz="1200" kern="1200" dirty="0" err="1" smtClean="0">
                <a:solidFill>
                  <a:schemeClr val="tx1"/>
                </a:solidFill>
                <a:latin typeface="+mn-lt"/>
                <a:ea typeface="+mn-ea"/>
                <a:cs typeface="+mn-cs"/>
              </a:rPr>
              <a:t>entrust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your</a:t>
            </a:r>
            <a:r>
              <a:rPr lang="fr-FR" sz="1200" kern="1200" dirty="0" smtClean="0">
                <a:solidFill>
                  <a:schemeClr val="tx1"/>
                </a:solidFill>
                <a:latin typeface="+mn-lt"/>
                <a:ea typeface="+mn-ea"/>
                <a:cs typeface="+mn-cs"/>
              </a:rPr>
              <a:t> life to </a:t>
            </a:r>
            <a:r>
              <a:rPr lang="fr-FR" sz="1200" kern="1200" dirty="0" err="1" smtClean="0">
                <a:solidFill>
                  <a:schemeClr val="tx1"/>
                </a:solidFill>
                <a:latin typeface="+mn-lt"/>
                <a:ea typeface="+mn-ea"/>
                <a:cs typeface="+mn-cs"/>
              </a:rPr>
              <a:t>Jesus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tonight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here</a:t>
            </a:r>
            <a:r>
              <a:rPr lang="fr-FR" sz="1200" kern="1200" dirty="0" smtClean="0">
                <a:solidFill>
                  <a:schemeClr val="tx1"/>
                </a:solidFill>
                <a:latin typeface="+mn-lt"/>
                <a:ea typeface="+mn-ea"/>
                <a:cs typeface="+mn-cs"/>
              </a:rPr>
              <a:t> and </a:t>
            </a:r>
            <a:r>
              <a:rPr lang="fr-FR" sz="1200" kern="1200" dirty="0" err="1" smtClean="0">
                <a:solidFill>
                  <a:schemeClr val="tx1"/>
                </a:solidFill>
                <a:latin typeface="+mn-lt"/>
                <a:ea typeface="+mn-ea"/>
                <a:cs typeface="+mn-cs"/>
              </a:rPr>
              <a:t>now</a:t>
            </a:r>
            <a:r>
              <a:rPr lang="fr-FR" sz="1200" kern="1200" dirty="0" smtClean="0">
                <a:solidFill>
                  <a:schemeClr val="tx1"/>
                </a:solidFill>
                <a:latin typeface="+mn-lt"/>
                <a:ea typeface="+mn-ea"/>
                <a:cs typeface="+mn-cs"/>
              </a:rPr>
              <a:t>? It </a:t>
            </a:r>
            <a:r>
              <a:rPr lang="fr-FR" sz="1200" kern="1200" dirty="0" err="1" smtClean="0">
                <a:solidFill>
                  <a:schemeClr val="tx1"/>
                </a:solidFill>
                <a:latin typeface="+mn-lt"/>
                <a:ea typeface="+mn-ea"/>
                <a:cs typeface="+mn-cs"/>
              </a:rPr>
              <a:t>is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likely</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that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someone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here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is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struggling</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with</a:t>
            </a:r>
            <a:r>
              <a:rPr lang="fr-FR" sz="1200" kern="1200" dirty="0" smtClean="0">
                <a:solidFill>
                  <a:schemeClr val="tx1"/>
                </a:solidFill>
                <a:latin typeface="+mn-lt"/>
                <a:ea typeface="+mn-ea"/>
                <a:cs typeface="+mn-cs"/>
              </a:rPr>
              <a:t> a sin, or </a:t>
            </a:r>
            <a:r>
              <a:rPr lang="fr-FR" sz="1200" kern="1200" dirty="0" err="1" smtClean="0">
                <a:solidFill>
                  <a:schemeClr val="tx1"/>
                </a:solidFill>
                <a:latin typeface="+mn-lt"/>
                <a:ea typeface="+mn-ea"/>
                <a:cs typeface="+mn-cs"/>
              </a:rPr>
              <a:t>someone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else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is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tormented</a:t>
            </a:r>
            <a:r>
              <a:rPr lang="fr-FR" sz="1200" kern="1200" dirty="0" smtClean="0">
                <a:solidFill>
                  <a:schemeClr val="tx1"/>
                </a:solidFill>
                <a:latin typeface="+mn-lt"/>
                <a:ea typeface="+mn-ea"/>
                <a:cs typeface="+mn-cs"/>
              </a:rPr>
              <a:t> by </a:t>
            </a:r>
            <a:r>
              <a:rPr lang="fr-FR" sz="1200" kern="1200" dirty="0" err="1" smtClean="0">
                <a:solidFill>
                  <a:schemeClr val="tx1"/>
                </a:solidFill>
                <a:latin typeface="+mn-lt"/>
                <a:ea typeface="+mn-ea"/>
                <a:cs typeface="+mn-cs"/>
              </a:rPr>
              <a:t>ambiguous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behavior</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unsure</a:t>
            </a:r>
            <a:r>
              <a:rPr lang="fr-FR" sz="1200" kern="1200" dirty="0" smtClean="0">
                <a:solidFill>
                  <a:schemeClr val="tx1"/>
                </a:solidFill>
                <a:latin typeface="+mn-lt"/>
                <a:ea typeface="+mn-ea"/>
                <a:cs typeface="+mn-cs"/>
              </a:rPr>
              <a:t> if </a:t>
            </a:r>
            <a:r>
              <a:rPr lang="fr-FR" sz="1200" kern="1200" dirty="0" err="1" smtClean="0">
                <a:solidFill>
                  <a:schemeClr val="tx1"/>
                </a:solidFill>
                <a:latin typeface="+mn-lt"/>
                <a:ea typeface="+mn-ea"/>
                <a:cs typeface="+mn-cs"/>
              </a:rPr>
              <a:t>it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is</a:t>
            </a:r>
            <a:r>
              <a:rPr lang="fr-FR" sz="1200" kern="1200" dirty="0" smtClean="0">
                <a:solidFill>
                  <a:schemeClr val="tx1"/>
                </a:solidFill>
                <a:latin typeface="+mn-lt"/>
                <a:ea typeface="+mn-ea"/>
                <a:cs typeface="+mn-cs"/>
              </a:rPr>
              <a:t> right or </a:t>
            </a:r>
            <a:r>
              <a:rPr lang="fr-FR" sz="1200" kern="1200" dirty="0" err="1" smtClean="0">
                <a:solidFill>
                  <a:schemeClr val="tx1"/>
                </a:solidFill>
                <a:latin typeface="+mn-lt"/>
                <a:ea typeface="+mn-ea"/>
                <a:cs typeface="+mn-cs"/>
              </a:rPr>
              <a:t>wrong</a:t>
            </a:r>
            <a:r>
              <a:rPr lang="fr-FR" sz="1200" kern="1200" dirty="0" smtClean="0">
                <a:solidFill>
                  <a:schemeClr val="tx1"/>
                </a:solidFill>
                <a:latin typeface="+mn-lt"/>
                <a:ea typeface="+mn-ea"/>
                <a:cs typeface="+mn-cs"/>
              </a:rPr>
              <a:t>... You </a:t>
            </a:r>
            <a:r>
              <a:rPr lang="fr-FR" sz="1200" kern="1200" dirty="0" err="1" smtClean="0">
                <a:solidFill>
                  <a:schemeClr val="tx1"/>
                </a:solidFill>
                <a:latin typeface="+mn-lt"/>
                <a:ea typeface="+mn-ea"/>
                <a:cs typeface="+mn-cs"/>
              </a:rPr>
              <a:t>need</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clarity</a:t>
            </a:r>
            <a:r>
              <a:rPr lang="fr-FR" sz="1200" kern="1200" dirty="0" smtClean="0">
                <a:solidFill>
                  <a:schemeClr val="tx1"/>
                </a:solidFill>
                <a:latin typeface="+mn-lt"/>
                <a:ea typeface="+mn-ea"/>
                <a:cs typeface="+mn-cs"/>
              </a:rPr>
              <a:t> and </a:t>
            </a:r>
            <a:r>
              <a:rPr lang="fr-FR" sz="1200" kern="1200" dirty="0" err="1" smtClean="0">
                <a:solidFill>
                  <a:schemeClr val="tx1"/>
                </a:solidFill>
                <a:latin typeface="+mn-lt"/>
                <a:ea typeface="+mn-ea"/>
                <a:cs typeface="+mn-cs"/>
              </a:rPr>
              <a:t>victory</a:t>
            </a:r>
            <a:r>
              <a:rPr lang="fr-FR" sz="1200" kern="1200" dirty="0" smtClean="0">
                <a:solidFill>
                  <a:schemeClr val="tx1"/>
                </a:solidFill>
                <a:latin typeface="+mn-lt"/>
                <a:ea typeface="+mn-ea"/>
                <a:cs typeface="+mn-cs"/>
              </a:rPr>
              <a:t>. So, I </a:t>
            </a:r>
            <a:r>
              <a:rPr lang="fr-FR" sz="1200" kern="1200" dirty="0" err="1" smtClean="0">
                <a:solidFill>
                  <a:schemeClr val="tx1"/>
                </a:solidFill>
                <a:latin typeface="+mn-lt"/>
                <a:ea typeface="+mn-ea"/>
                <a:cs typeface="+mn-cs"/>
              </a:rPr>
              <a:t>repeat</a:t>
            </a:r>
            <a:r>
              <a:rPr lang="fr-FR" sz="1200" kern="1200" dirty="0" smtClean="0">
                <a:solidFill>
                  <a:schemeClr val="tx1"/>
                </a:solidFill>
                <a:latin typeface="+mn-lt"/>
                <a:ea typeface="+mn-ea"/>
                <a:cs typeface="+mn-cs"/>
              </a:rPr>
              <a:t>, let </a:t>
            </a:r>
            <a:r>
              <a:rPr lang="fr-FR" sz="1200" kern="1200" dirty="0" err="1" smtClean="0">
                <a:solidFill>
                  <a:schemeClr val="tx1"/>
                </a:solidFill>
                <a:latin typeface="+mn-lt"/>
                <a:ea typeface="+mn-ea"/>
                <a:cs typeface="+mn-cs"/>
              </a:rPr>
              <a:t>Jesus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win</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victories</a:t>
            </a:r>
            <a:r>
              <a:rPr lang="fr-FR" sz="1200" kern="1200" dirty="0" smtClean="0">
                <a:solidFill>
                  <a:schemeClr val="tx1"/>
                </a:solidFill>
                <a:latin typeface="+mn-lt"/>
                <a:ea typeface="+mn-ea"/>
                <a:cs typeface="+mn-cs"/>
              </a:rPr>
              <a:t> in </a:t>
            </a:r>
            <a:r>
              <a:rPr lang="fr-FR" sz="1200" kern="1200" dirty="0" err="1" smtClean="0">
                <a:solidFill>
                  <a:schemeClr val="tx1"/>
                </a:solidFill>
                <a:latin typeface="+mn-lt"/>
                <a:ea typeface="+mn-ea"/>
                <a:cs typeface="+mn-cs"/>
              </a:rPr>
              <a:t>your</a:t>
            </a:r>
            <a:r>
              <a:rPr lang="fr-FR" sz="1200" kern="1200" dirty="0" smtClean="0">
                <a:solidFill>
                  <a:schemeClr val="tx1"/>
                </a:solidFill>
                <a:latin typeface="+mn-lt"/>
                <a:ea typeface="+mn-ea"/>
                <a:cs typeface="+mn-cs"/>
              </a:rPr>
              <a:t> life. The </a:t>
            </a:r>
            <a:r>
              <a:rPr lang="fr-FR" sz="1200" kern="1200" dirty="0" err="1" smtClean="0">
                <a:solidFill>
                  <a:schemeClr val="tx1"/>
                </a:solidFill>
                <a:latin typeface="+mn-lt"/>
                <a:ea typeface="+mn-ea"/>
                <a:cs typeface="+mn-cs"/>
              </a:rPr>
              <a:t>epistle</a:t>
            </a:r>
            <a:r>
              <a:rPr lang="fr-FR" sz="1200" kern="1200" dirty="0" smtClean="0">
                <a:solidFill>
                  <a:schemeClr val="tx1"/>
                </a:solidFill>
                <a:latin typeface="+mn-lt"/>
                <a:ea typeface="+mn-ea"/>
                <a:cs typeface="+mn-cs"/>
              </a:rPr>
              <a:t> to the </a:t>
            </a:r>
            <a:r>
              <a:rPr lang="fr-FR" sz="1200" kern="1200" dirty="0" err="1" smtClean="0">
                <a:solidFill>
                  <a:schemeClr val="tx1"/>
                </a:solidFill>
                <a:latin typeface="+mn-lt"/>
                <a:ea typeface="+mn-ea"/>
                <a:cs typeface="+mn-cs"/>
              </a:rPr>
              <a:t>Hebrews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says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Therefore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he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is</a:t>
            </a:r>
            <a:r>
              <a:rPr lang="fr-FR" sz="1200" kern="1200" dirty="0" smtClean="0">
                <a:solidFill>
                  <a:schemeClr val="tx1"/>
                </a:solidFill>
                <a:latin typeface="+mn-lt"/>
                <a:ea typeface="+mn-ea"/>
                <a:cs typeface="+mn-cs"/>
              </a:rPr>
              <a:t> able to </a:t>
            </a:r>
            <a:r>
              <a:rPr lang="fr-FR" sz="1200" kern="1200" dirty="0" err="1" smtClean="0">
                <a:solidFill>
                  <a:schemeClr val="tx1"/>
                </a:solidFill>
                <a:latin typeface="+mn-lt"/>
                <a:ea typeface="+mn-ea"/>
                <a:cs typeface="+mn-cs"/>
              </a:rPr>
              <a:t>save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completely</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those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who</a:t>
            </a:r>
            <a:r>
              <a:rPr lang="fr-FR" sz="1200" kern="1200" dirty="0" smtClean="0">
                <a:solidFill>
                  <a:schemeClr val="tx1"/>
                </a:solidFill>
                <a:latin typeface="+mn-lt"/>
                <a:ea typeface="+mn-ea"/>
                <a:cs typeface="+mn-cs"/>
              </a:rPr>
              <a:t> come to </a:t>
            </a:r>
            <a:r>
              <a:rPr lang="fr-FR" sz="1200" kern="1200" dirty="0" err="1" smtClean="0">
                <a:solidFill>
                  <a:schemeClr val="tx1"/>
                </a:solidFill>
                <a:latin typeface="+mn-lt"/>
                <a:ea typeface="+mn-ea"/>
                <a:cs typeface="+mn-cs"/>
              </a:rPr>
              <a:t>God</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through</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him</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because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he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always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lives</a:t>
            </a:r>
            <a:r>
              <a:rPr lang="fr-FR" sz="1200" kern="1200" dirty="0" smtClean="0">
                <a:solidFill>
                  <a:schemeClr val="tx1"/>
                </a:solidFill>
                <a:latin typeface="+mn-lt"/>
                <a:ea typeface="+mn-ea"/>
                <a:cs typeface="+mn-cs"/>
              </a:rPr>
              <a:t> to </a:t>
            </a:r>
            <a:r>
              <a:rPr lang="fr-FR" sz="1200" kern="1200" dirty="0" err="1" smtClean="0">
                <a:solidFill>
                  <a:schemeClr val="tx1"/>
                </a:solidFill>
                <a:latin typeface="+mn-lt"/>
                <a:ea typeface="+mn-ea"/>
                <a:cs typeface="+mn-cs"/>
              </a:rPr>
              <a:t>intercede</a:t>
            </a:r>
            <a:r>
              <a:rPr lang="fr-FR" sz="1200" kern="1200" dirty="0" smtClean="0">
                <a:solidFill>
                  <a:schemeClr val="tx1"/>
                </a:solidFill>
                <a:latin typeface="+mn-lt"/>
                <a:ea typeface="+mn-ea"/>
                <a:cs typeface="+mn-cs"/>
              </a:rPr>
              <a:t> for </a:t>
            </a:r>
            <a:r>
              <a:rPr lang="fr-FR" sz="1200" kern="1200" dirty="0" err="1" smtClean="0">
                <a:solidFill>
                  <a:schemeClr val="tx1"/>
                </a:solidFill>
                <a:latin typeface="+mn-lt"/>
                <a:ea typeface="+mn-ea"/>
                <a:cs typeface="+mn-cs"/>
              </a:rPr>
              <a:t>them</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Hebrews</a:t>
            </a:r>
            <a:r>
              <a:rPr lang="fr-FR" sz="1200" kern="1200" dirty="0" smtClean="0">
                <a:solidFill>
                  <a:schemeClr val="tx1"/>
                </a:solidFill>
                <a:latin typeface="+mn-lt"/>
                <a:ea typeface="+mn-ea"/>
                <a:cs typeface="+mn-cs"/>
              </a:rPr>
              <a:t> 7:25)  </a:t>
            </a:r>
          </a:p>
          <a:p>
            <a:r>
              <a:rPr lang="fr-FR" sz="1200" kern="1200" dirty="0" err="1" smtClean="0">
                <a:solidFill>
                  <a:schemeClr val="tx1"/>
                </a:solidFill>
                <a:latin typeface="+mn-lt"/>
                <a:ea typeface="+mn-ea"/>
                <a:cs typeface="+mn-cs"/>
              </a:rPr>
              <a:t>Thus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we</a:t>
            </a:r>
            <a:r>
              <a:rPr lang="fr-FR" sz="1200" kern="1200" dirty="0" smtClean="0">
                <a:solidFill>
                  <a:schemeClr val="tx1"/>
                </a:solidFill>
                <a:latin typeface="+mn-lt"/>
                <a:ea typeface="+mn-ea"/>
                <a:cs typeface="+mn-cs"/>
              </a:rPr>
              <a:t> are </a:t>
            </a:r>
            <a:r>
              <a:rPr lang="fr-FR" sz="1200" kern="1200" dirty="0" err="1" smtClean="0">
                <a:solidFill>
                  <a:schemeClr val="tx1"/>
                </a:solidFill>
                <a:latin typeface="+mn-lt"/>
                <a:ea typeface="+mn-ea"/>
                <a:cs typeface="+mn-cs"/>
              </a:rPr>
              <a:t>invited</a:t>
            </a:r>
            <a:r>
              <a:rPr lang="fr-FR" sz="1200" kern="1200" dirty="0" smtClean="0">
                <a:solidFill>
                  <a:schemeClr val="tx1"/>
                </a:solidFill>
                <a:latin typeface="+mn-lt"/>
                <a:ea typeface="+mn-ea"/>
                <a:cs typeface="+mn-cs"/>
              </a:rPr>
              <a:t> to </a:t>
            </a:r>
            <a:r>
              <a:rPr lang="fr-FR" sz="1200" kern="1200" dirty="0" err="1" smtClean="0">
                <a:solidFill>
                  <a:schemeClr val="tx1"/>
                </a:solidFill>
                <a:latin typeface="+mn-lt"/>
                <a:ea typeface="+mn-ea"/>
                <a:cs typeface="+mn-cs"/>
              </a:rPr>
              <a:t>be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honest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with</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ourselves</a:t>
            </a:r>
            <a:r>
              <a:rPr lang="fr-FR" sz="1200" kern="1200" dirty="0" smtClean="0">
                <a:solidFill>
                  <a:schemeClr val="tx1"/>
                </a:solidFill>
                <a:latin typeface="+mn-lt"/>
                <a:ea typeface="+mn-ea"/>
                <a:cs typeface="+mn-cs"/>
              </a:rPr>
              <a:t> and humble </a:t>
            </a:r>
            <a:r>
              <a:rPr lang="fr-FR" sz="1200" kern="1200" dirty="0" err="1" smtClean="0">
                <a:solidFill>
                  <a:schemeClr val="tx1"/>
                </a:solidFill>
                <a:latin typeface="+mn-lt"/>
                <a:ea typeface="+mn-ea"/>
                <a:cs typeface="+mn-cs"/>
              </a:rPr>
              <a:t>before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God</a:t>
            </a:r>
            <a:r>
              <a:rPr lang="fr-FR" sz="1200" kern="1200" dirty="0" smtClean="0">
                <a:solidFill>
                  <a:schemeClr val="tx1"/>
                </a:solidFill>
                <a:latin typeface="+mn-lt"/>
                <a:ea typeface="+mn-ea"/>
                <a:cs typeface="+mn-cs"/>
              </a:rPr>
              <a:t>, to </a:t>
            </a:r>
            <a:r>
              <a:rPr lang="fr-FR" sz="1200" kern="1200" dirty="0" err="1" smtClean="0">
                <a:solidFill>
                  <a:schemeClr val="tx1"/>
                </a:solidFill>
                <a:latin typeface="+mn-lt"/>
                <a:ea typeface="+mn-ea"/>
                <a:cs typeface="+mn-cs"/>
              </a:rPr>
              <a:t>confess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our</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faults</a:t>
            </a:r>
            <a:r>
              <a:rPr lang="fr-FR" sz="1200" kern="1200" dirty="0" smtClean="0">
                <a:solidFill>
                  <a:schemeClr val="tx1"/>
                </a:solidFill>
                <a:latin typeface="+mn-lt"/>
                <a:ea typeface="+mn-ea"/>
                <a:cs typeface="+mn-cs"/>
              </a:rPr>
              <a:t> to </a:t>
            </a:r>
            <a:r>
              <a:rPr lang="fr-FR" sz="1200" kern="1200" dirty="0" err="1" smtClean="0">
                <a:solidFill>
                  <a:schemeClr val="tx1"/>
                </a:solidFill>
                <a:latin typeface="+mn-lt"/>
                <a:ea typeface="+mn-ea"/>
                <a:cs typeface="+mn-cs"/>
              </a:rPr>
              <a:t>Him</a:t>
            </a:r>
            <a:r>
              <a:rPr lang="fr-FR" sz="1200" kern="1200" dirty="0" smtClean="0">
                <a:solidFill>
                  <a:schemeClr val="tx1"/>
                </a:solidFill>
                <a:latin typeface="+mn-lt"/>
                <a:ea typeface="+mn-ea"/>
                <a:cs typeface="+mn-cs"/>
              </a:rPr>
              <a:t> and </a:t>
            </a:r>
            <a:r>
              <a:rPr lang="fr-FR" sz="1200" kern="1200" dirty="0" err="1" smtClean="0">
                <a:solidFill>
                  <a:schemeClr val="tx1"/>
                </a:solidFill>
                <a:latin typeface="+mn-lt"/>
                <a:ea typeface="+mn-ea"/>
                <a:cs typeface="+mn-cs"/>
              </a:rPr>
              <a:t>receive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His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forgiveness</a:t>
            </a:r>
            <a:r>
              <a:rPr lang="fr-FR" sz="1200" kern="1200" dirty="0" smtClean="0">
                <a:solidFill>
                  <a:schemeClr val="tx1"/>
                </a:solidFill>
                <a:latin typeface="+mn-lt"/>
                <a:ea typeface="+mn-ea"/>
                <a:cs typeface="+mn-cs"/>
              </a:rPr>
              <a:t> and support to </a:t>
            </a:r>
            <a:r>
              <a:rPr lang="fr-FR" sz="1200" kern="1200" dirty="0" err="1" smtClean="0">
                <a:solidFill>
                  <a:schemeClr val="tx1"/>
                </a:solidFill>
                <a:latin typeface="+mn-lt"/>
                <a:ea typeface="+mn-ea"/>
                <a:cs typeface="+mn-cs"/>
              </a:rPr>
              <a:t>resist</a:t>
            </a:r>
            <a:r>
              <a:rPr lang="fr-FR" sz="1200" kern="1200" dirty="0" smtClean="0">
                <a:solidFill>
                  <a:schemeClr val="tx1"/>
                </a:solidFill>
                <a:latin typeface="+mn-lt"/>
                <a:ea typeface="+mn-ea"/>
                <a:cs typeface="+mn-cs"/>
              </a:rPr>
              <a:t>.</a:t>
            </a: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pPr/>
              <a:t>24</a:t>
            </a:fld>
            <a:endParaRPr lang="fr-FR"/>
          </a:p>
        </p:txBody>
      </p:sp>
    </p:spTree>
    <p:extLst>
      <p:ext uri="{BB962C8B-B14F-4D97-AF65-F5344CB8AC3E}">
        <p14:creationId xmlns:p14="http://schemas.microsoft.com/office/powerpoint/2010/main" val="4092038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Jesus is truly the only one who can understand, support, forgive, and heal us from sin and its consequences. He wants to teach us through the Holy Spirit, who leads us to awareness of what is wrong and, if we desire, to victory.</a:t>
            </a: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pPr/>
              <a:t>25</a:t>
            </a:fld>
            <a:endParaRPr lang="fr-FR"/>
          </a:p>
        </p:txBody>
      </p:sp>
    </p:spTree>
    <p:extLst>
      <p:ext uri="{BB962C8B-B14F-4D97-AF65-F5344CB8AC3E}">
        <p14:creationId xmlns:p14="http://schemas.microsoft.com/office/powerpoint/2010/main" val="2623744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latin typeface="+mn-lt"/>
                <a:ea typeface="+mn-ea"/>
                <a:cs typeface="+mn-cs"/>
              </a:rPr>
              <a:t>In conclusion, ladies and gentlemen, </a:t>
            </a:r>
            <a:r>
              <a:rPr lang="fr-FR" sz="1200" b="1" kern="1200" dirty="0" err="1" smtClean="0">
                <a:solidFill>
                  <a:schemeClr val="tx1"/>
                </a:solidFill>
                <a:latin typeface="+mn-lt"/>
                <a:ea typeface="+mn-ea"/>
                <a:cs typeface="+mn-cs"/>
              </a:rPr>
              <a:t>understand</a:t>
            </a:r>
            <a:r>
              <a:rPr lang="fr-FR" sz="1200" b="1" kern="1200" dirty="0" smtClean="0">
                <a:solidFill>
                  <a:schemeClr val="tx1"/>
                </a:solidFill>
                <a:latin typeface="+mn-lt"/>
                <a:ea typeface="+mn-ea"/>
                <a:cs typeface="+mn-cs"/>
              </a:rPr>
              <a:t> the </a:t>
            </a:r>
            <a:r>
              <a:rPr lang="fr-FR" sz="1200" b="1" kern="1200" dirty="0" err="1" smtClean="0">
                <a:solidFill>
                  <a:schemeClr val="tx1"/>
                </a:solidFill>
                <a:latin typeface="+mn-lt"/>
                <a:ea typeface="+mn-ea"/>
                <a:cs typeface="+mn-cs"/>
              </a:rPr>
              <a:t>following</a:t>
            </a:r>
            <a:r>
              <a:rPr lang="fr-FR" sz="1200" b="1" kern="1200" dirty="0" smtClean="0">
                <a:solidFill>
                  <a:schemeClr val="tx1"/>
                </a:solidFill>
                <a:latin typeface="+mn-lt"/>
                <a:ea typeface="+mn-ea"/>
                <a:cs typeface="+mn-cs"/>
              </a:rPr>
              <a:t>:  </a:t>
            </a:r>
          </a:p>
          <a:p>
            <a:r>
              <a:rPr lang="fr-FR" sz="1200" kern="1200" dirty="0" err="1" smtClean="0">
                <a:solidFill>
                  <a:schemeClr val="tx1"/>
                </a:solidFill>
                <a:latin typeface="+mn-lt"/>
                <a:ea typeface="+mn-ea"/>
                <a:cs typeface="+mn-cs"/>
              </a:rPr>
              <a:t>Jesus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was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tempted</a:t>
            </a:r>
            <a:r>
              <a:rPr lang="fr-FR" sz="1200" kern="1200" dirty="0" smtClean="0">
                <a:solidFill>
                  <a:schemeClr val="tx1"/>
                </a:solidFill>
                <a:latin typeface="+mn-lt"/>
                <a:ea typeface="+mn-ea"/>
                <a:cs typeface="+mn-cs"/>
              </a:rPr>
              <a:t> in </a:t>
            </a:r>
            <a:r>
              <a:rPr lang="fr-FR" sz="1200" kern="1200" dirty="0" err="1" smtClean="0">
                <a:solidFill>
                  <a:schemeClr val="tx1"/>
                </a:solidFill>
                <a:latin typeface="+mn-lt"/>
                <a:ea typeface="+mn-ea"/>
                <a:cs typeface="+mn-cs"/>
              </a:rPr>
              <a:t>various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ways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What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lessons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can</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you</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draw</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from</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this</a:t>
            </a:r>
            <a:r>
              <a:rPr lang="fr-FR" sz="1200" kern="1200" dirty="0" smtClean="0">
                <a:solidFill>
                  <a:schemeClr val="tx1"/>
                </a:solidFill>
                <a:latin typeface="+mn-lt"/>
                <a:ea typeface="+mn-ea"/>
                <a:cs typeface="+mn-cs"/>
              </a:rPr>
              <a:t>?  </a:t>
            </a:r>
          </a:p>
          <a:p>
            <a:r>
              <a:rPr lang="fr-FR" sz="1200" kern="1200" dirty="0" err="1" smtClean="0">
                <a:solidFill>
                  <a:schemeClr val="tx1"/>
                </a:solidFill>
                <a:latin typeface="+mn-lt"/>
                <a:ea typeface="+mn-ea"/>
                <a:cs typeface="+mn-cs"/>
              </a:rPr>
              <a:t>Jesus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resisted</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temptation</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What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can</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learn</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from</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his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testimony</a:t>
            </a:r>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I </a:t>
            </a:r>
            <a:r>
              <a:rPr lang="fr-FR" sz="1200" kern="1200" dirty="0" err="1" smtClean="0">
                <a:solidFill>
                  <a:schemeClr val="tx1"/>
                </a:solidFill>
                <a:latin typeface="+mn-lt"/>
                <a:ea typeface="+mn-ea"/>
                <a:cs typeface="+mn-cs"/>
              </a:rPr>
              <a:t>don’t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want</a:t>
            </a:r>
            <a:r>
              <a:rPr lang="fr-FR" sz="1200" kern="1200" dirty="0" smtClean="0">
                <a:solidFill>
                  <a:schemeClr val="tx1"/>
                </a:solidFill>
                <a:latin typeface="+mn-lt"/>
                <a:ea typeface="+mn-ea"/>
                <a:cs typeface="+mn-cs"/>
              </a:rPr>
              <a:t> to </a:t>
            </a:r>
            <a:r>
              <a:rPr lang="fr-FR" sz="1200" kern="1200" dirty="0" err="1" smtClean="0">
                <a:solidFill>
                  <a:schemeClr val="tx1"/>
                </a:solidFill>
                <a:latin typeface="+mn-lt"/>
                <a:ea typeface="+mn-ea"/>
                <a:cs typeface="+mn-cs"/>
              </a:rPr>
              <a:t>ask</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you</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tonight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what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you</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would</a:t>
            </a:r>
            <a:r>
              <a:rPr lang="fr-FR" sz="1200" kern="1200" dirty="0" smtClean="0">
                <a:solidFill>
                  <a:schemeClr val="tx1"/>
                </a:solidFill>
                <a:latin typeface="+mn-lt"/>
                <a:ea typeface="+mn-ea"/>
                <a:cs typeface="+mn-cs"/>
              </a:rPr>
              <a:t> have </a:t>
            </a:r>
            <a:r>
              <a:rPr lang="fr-FR" sz="1200" kern="1200" dirty="0" err="1" smtClean="0">
                <a:solidFill>
                  <a:schemeClr val="tx1"/>
                </a:solidFill>
                <a:latin typeface="+mn-lt"/>
                <a:ea typeface="+mn-ea"/>
                <a:cs typeface="+mn-cs"/>
              </a:rPr>
              <a:t>done</a:t>
            </a:r>
            <a:r>
              <a:rPr lang="fr-FR" sz="1200" kern="1200" dirty="0" smtClean="0">
                <a:solidFill>
                  <a:schemeClr val="tx1"/>
                </a:solidFill>
                <a:latin typeface="+mn-lt"/>
                <a:ea typeface="+mn-ea"/>
                <a:cs typeface="+mn-cs"/>
              </a:rPr>
              <a:t> in </a:t>
            </a:r>
            <a:r>
              <a:rPr lang="fr-FR" sz="1200" kern="1200" dirty="0" err="1" smtClean="0">
                <a:solidFill>
                  <a:schemeClr val="tx1"/>
                </a:solidFill>
                <a:latin typeface="+mn-lt"/>
                <a:ea typeface="+mn-ea"/>
                <a:cs typeface="+mn-cs"/>
              </a:rPr>
              <a:t>Jesus</a:t>
            </a:r>
            <a:r>
              <a:rPr lang="fr-FR" sz="1200" kern="1200" dirty="0" smtClean="0">
                <a:solidFill>
                  <a:schemeClr val="tx1"/>
                </a:solidFill>
                <a:latin typeface="+mn-lt"/>
                <a:ea typeface="+mn-ea"/>
                <a:cs typeface="+mn-cs"/>
              </a:rPr>
              <a:t>’ place. I </a:t>
            </a:r>
            <a:r>
              <a:rPr lang="fr-FR" sz="1200" kern="1200" dirty="0" err="1" smtClean="0">
                <a:solidFill>
                  <a:schemeClr val="tx1"/>
                </a:solidFill>
                <a:latin typeface="+mn-lt"/>
                <a:ea typeface="+mn-ea"/>
                <a:cs typeface="+mn-cs"/>
              </a:rPr>
              <a:t>couldn’t</a:t>
            </a:r>
            <a:r>
              <a:rPr lang="fr-FR" sz="1200" kern="1200" dirty="0" smtClean="0">
                <a:solidFill>
                  <a:schemeClr val="tx1"/>
                </a:solidFill>
                <a:latin typeface="+mn-lt"/>
                <a:ea typeface="+mn-ea"/>
                <a:cs typeface="+mn-cs"/>
              </a:rPr>
              <a:t> tell </a:t>
            </a:r>
            <a:r>
              <a:rPr lang="fr-FR" sz="1200" kern="1200" dirty="0" err="1" smtClean="0">
                <a:solidFill>
                  <a:schemeClr val="tx1"/>
                </a:solidFill>
                <a:latin typeface="+mn-lt"/>
                <a:ea typeface="+mn-ea"/>
                <a:cs typeface="+mn-cs"/>
              </a:rPr>
              <a:t>you</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with</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certainty</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what</a:t>
            </a:r>
            <a:r>
              <a:rPr lang="fr-FR" sz="1200" kern="1200" dirty="0" smtClean="0">
                <a:solidFill>
                  <a:schemeClr val="tx1"/>
                </a:solidFill>
                <a:latin typeface="+mn-lt"/>
                <a:ea typeface="+mn-ea"/>
                <a:cs typeface="+mn-cs"/>
              </a:rPr>
              <a:t> I </a:t>
            </a:r>
            <a:r>
              <a:rPr lang="fr-FR" sz="1200" kern="1200" dirty="0" err="1" smtClean="0">
                <a:solidFill>
                  <a:schemeClr val="tx1"/>
                </a:solidFill>
                <a:latin typeface="+mn-lt"/>
                <a:ea typeface="+mn-ea"/>
                <a:cs typeface="+mn-cs"/>
              </a:rPr>
              <a:t>would</a:t>
            </a:r>
            <a:r>
              <a:rPr lang="fr-FR" sz="1200" kern="1200" dirty="0" smtClean="0">
                <a:solidFill>
                  <a:schemeClr val="tx1"/>
                </a:solidFill>
                <a:latin typeface="+mn-lt"/>
                <a:ea typeface="+mn-ea"/>
                <a:cs typeface="+mn-cs"/>
              </a:rPr>
              <a:t> have </a:t>
            </a:r>
            <a:r>
              <a:rPr lang="fr-FR" sz="1200" kern="1200" dirty="0" err="1" smtClean="0">
                <a:solidFill>
                  <a:schemeClr val="tx1"/>
                </a:solidFill>
                <a:latin typeface="+mn-lt"/>
                <a:ea typeface="+mn-ea"/>
                <a:cs typeface="+mn-cs"/>
              </a:rPr>
              <a:t>done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either</a:t>
            </a:r>
            <a:r>
              <a:rPr lang="fr-FR" sz="1200" kern="1200" dirty="0" smtClean="0">
                <a:solidFill>
                  <a:schemeClr val="tx1"/>
                </a:solidFill>
                <a:latin typeface="+mn-lt"/>
                <a:ea typeface="+mn-ea"/>
                <a:cs typeface="+mn-cs"/>
              </a:rPr>
              <a:t>... but I have </a:t>
            </a:r>
            <a:r>
              <a:rPr lang="fr-FR" sz="1200" kern="1200" dirty="0" err="1" smtClean="0">
                <a:solidFill>
                  <a:schemeClr val="tx1"/>
                </a:solidFill>
                <a:latin typeface="+mn-lt"/>
                <a:ea typeface="+mn-ea"/>
                <a:cs typeface="+mn-cs"/>
              </a:rPr>
              <a:t>understood</a:t>
            </a:r>
            <a:r>
              <a:rPr lang="fr-FR" sz="1200" kern="1200" dirty="0" smtClean="0">
                <a:solidFill>
                  <a:schemeClr val="tx1"/>
                </a:solidFill>
                <a:latin typeface="+mn-lt"/>
                <a:ea typeface="+mn-ea"/>
                <a:cs typeface="+mn-cs"/>
              </a:rPr>
              <a:t> a </a:t>
            </a:r>
            <a:r>
              <a:rPr lang="fr-FR" sz="1200" kern="1200" dirty="0" err="1" smtClean="0">
                <a:solidFill>
                  <a:schemeClr val="tx1"/>
                </a:solidFill>
                <a:latin typeface="+mn-lt"/>
                <a:ea typeface="+mn-ea"/>
                <a:cs typeface="+mn-cs"/>
              </a:rPr>
              <a:t>number</a:t>
            </a:r>
            <a:r>
              <a:rPr lang="fr-FR" sz="1200" kern="1200" dirty="0" smtClean="0">
                <a:solidFill>
                  <a:schemeClr val="tx1"/>
                </a:solidFill>
                <a:latin typeface="+mn-lt"/>
                <a:ea typeface="+mn-ea"/>
                <a:cs typeface="+mn-cs"/>
              </a:rPr>
              <a:t> of </a:t>
            </a:r>
            <a:r>
              <a:rPr lang="fr-FR" sz="1200" kern="1200" dirty="0" err="1" smtClean="0">
                <a:solidFill>
                  <a:schemeClr val="tx1"/>
                </a:solidFill>
                <a:latin typeface="+mn-lt"/>
                <a:ea typeface="+mn-ea"/>
                <a:cs typeface="+mn-cs"/>
              </a:rPr>
              <a:t>things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Allow</a:t>
            </a:r>
            <a:r>
              <a:rPr lang="fr-FR" sz="1200" kern="1200" dirty="0" smtClean="0">
                <a:solidFill>
                  <a:schemeClr val="tx1"/>
                </a:solidFill>
                <a:latin typeface="+mn-lt"/>
                <a:ea typeface="+mn-ea"/>
                <a:cs typeface="+mn-cs"/>
              </a:rPr>
              <a:t> me to </a:t>
            </a:r>
            <a:r>
              <a:rPr lang="fr-FR" sz="1200" kern="1200" dirty="0" err="1" smtClean="0">
                <a:solidFill>
                  <a:schemeClr val="tx1"/>
                </a:solidFill>
                <a:latin typeface="+mn-lt"/>
                <a:ea typeface="+mn-ea"/>
                <a:cs typeface="+mn-cs"/>
              </a:rPr>
              <a:t>share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them</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with</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you</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read</a:t>
            </a:r>
            <a:r>
              <a:rPr lang="fr-FR" sz="1200" kern="1200" dirty="0" smtClean="0">
                <a:solidFill>
                  <a:schemeClr val="tx1"/>
                </a:solidFill>
                <a:latin typeface="+mn-lt"/>
                <a:ea typeface="+mn-ea"/>
                <a:cs typeface="+mn-cs"/>
              </a:rPr>
              <a:t> the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pPr/>
              <a:t>26</a:t>
            </a:fld>
            <a:endParaRPr lang="fr-FR"/>
          </a:p>
        </p:txBody>
      </p:sp>
    </p:spTree>
    <p:extLst>
      <p:ext uri="{BB962C8B-B14F-4D97-AF65-F5344CB8AC3E}">
        <p14:creationId xmlns:p14="http://schemas.microsoft.com/office/powerpoint/2010/main" val="4090222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"Do you need the special help of the Holy Spirit to get out of a situation incompatible with the divine will? If there is a situation or behavior that you recognize as ‘sin,’ do not be discouraged, because Jesus can help you achieve victory. Sometimes, victories are immediate; other times, they are progressive. But do not delay—tell Jesus your needs.  </a:t>
            </a:r>
          </a:p>
          <a:p>
            <a:pPr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Let’s walk with Him and allow Him to help us gain clarity about our own situation and accept His help, through the action of the Holy Spirit in our hearts. (Brief prayer)  </a:t>
            </a:r>
          </a:p>
          <a:p>
            <a:pPr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May God bless you abundantly and help you achieve victories!"</a:t>
            </a:r>
          </a:p>
          <a:p>
            <a:pPr indent="71755" algn="just">
              <a:spcAft>
                <a:spcPts val="400"/>
              </a:spcAft>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pPr/>
              <a:t>27</a:t>
            </a:fld>
            <a:endParaRPr lang="fr-FR"/>
          </a:p>
        </p:txBody>
      </p:sp>
    </p:spTree>
    <p:extLst>
      <p:ext uri="{BB962C8B-B14F-4D97-AF65-F5344CB8AC3E}">
        <p14:creationId xmlns:p14="http://schemas.microsoft.com/office/powerpoint/2010/main" val="2105320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The first words that humanity hears about itself come from God, and they are words of blessing and responsibility: ‘God said to them: Be fruitful and increase in number; fill the earth and subdue it. Rule over the fish in the sea and the birds in the sky and over every living creature that moves on the ground.’ (Genesis 1:28)  </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 little further on, Genesis 2:25 provides detail about the physical state of the first representatives of humanity: they were ‘naked’ – *</a:t>
            </a:r>
            <a:r>
              <a:rPr lang="en-US" sz="1800" kern="100" dirty="0" err="1"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arumim</a:t>
            </a: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 and were not ashamed!  </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‘And they were both naked, the man and his wife, and were not ashamed’ (literal translation). Immediately following, Genesis 3:1 mentions the ‘nakedness’ or ‘cunning’ – *arum* – of the serpent!</a:t>
            </a:r>
          </a:p>
          <a:p>
            <a:endParaRPr lang="fr-FR" dirty="0"/>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pPr/>
              <a:t>31</a:t>
            </a:fld>
            <a:endParaRPr lang="fr-FR"/>
          </a:p>
        </p:txBody>
      </p:sp>
    </p:spTree>
    <p:extLst>
      <p:ext uri="{BB962C8B-B14F-4D97-AF65-F5344CB8AC3E}">
        <p14:creationId xmlns:p14="http://schemas.microsoft.com/office/powerpoint/2010/main" val="4071437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And the serpent was *</a:t>
            </a:r>
            <a:r>
              <a:rPr lang="en-US" sz="1800" kern="100" dirty="0" err="1"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aroum</a:t>
            </a: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among all the living creatures of the field that Yahweh </a:t>
            </a:r>
            <a:r>
              <a:rPr lang="en-US" sz="1800" kern="100" dirty="0" err="1"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Elohim</a:t>
            </a: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had made. Notice the connection between the ‘naked’ man, without shame or embarrassment, and the ‘naked’ serpent, without any moral or ethical connotation. It is simply stated that his nakedness is unique among all the animals of the field. Most translations have rendered the nakedness of the serpent as ‘cunning.’ The serpent, too, is not ashamed of what he is, whether it is through cunning, malice, deceit, hypocrisy, or pretense... Is this a clarification or a warning for the reader? The continuation of the story provides the answer...  </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The way the text is written suggests that humans and animals lived in a harmonious balance, without fear and without shame, in peaceful coexistence, and that creation functioned in optimal conditions. The problem arises later regarding the meaning given to God’s word, which disrupts this situation."</a:t>
            </a:r>
          </a:p>
          <a:p>
            <a:endParaRPr lang="fr-FR" dirty="0"/>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pPr/>
              <a:t>32</a:t>
            </a:fld>
            <a:endParaRPr lang="fr-FR"/>
          </a:p>
        </p:txBody>
      </p:sp>
    </p:spTree>
    <p:extLst>
      <p:ext uri="{BB962C8B-B14F-4D97-AF65-F5344CB8AC3E}">
        <p14:creationId xmlns:p14="http://schemas.microsoft.com/office/powerpoint/2010/main" val="2954464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pPr/>
              <a:t>36</a:t>
            </a:fld>
            <a:endParaRPr lang="fr-FR"/>
          </a:p>
        </p:txBody>
      </p:sp>
    </p:spTree>
    <p:extLst>
      <p:ext uri="{BB962C8B-B14F-4D97-AF65-F5344CB8AC3E}">
        <p14:creationId xmlns:p14="http://schemas.microsoft.com/office/powerpoint/2010/main" val="2643580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en-US" sz="1800" i="1" kern="100" dirty="0" smtClean="0">
                <a:effectLst/>
                <a:latin typeface="Book Antiqua" panose="02040602050305030304" pitchFamily="18" charset="0"/>
                <a:ea typeface="Calibri" panose="020F0502020204030204" pitchFamily="34" charset="0"/>
                <a:cs typeface="Times New Roman" panose="02020603050405020304" pitchFamily="18" charset="0"/>
              </a:rPr>
              <a:t>A scorpion asked a frog to carry him on her back across the river.  </a:t>
            </a:r>
          </a:p>
          <a:p>
            <a:pPr indent="71755" algn="just">
              <a:spcAft>
                <a:spcPts val="400"/>
              </a:spcAft>
            </a:pPr>
            <a:r>
              <a:rPr lang="en-US" sz="1800" i="1" kern="100" dirty="0" smtClean="0">
                <a:effectLst/>
                <a:latin typeface="Book Antiqua" panose="02040602050305030304" pitchFamily="18" charset="0"/>
                <a:ea typeface="Calibri" panose="020F0502020204030204" pitchFamily="34" charset="0"/>
                <a:cs typeface="Times New Roman" panose="02020603050405020304" pitchFamily="18" charset="0"/>
              </a:rPr>
              <a:t>“No way!” she said. “You would use the opportunity to sting me, and I know your sting is deadly.”  </a:t>
            </a:r>
          </a:p>
          <a:p>
            <a:pPr indent="71755" algn="just">
              <a:spcAft>
                <a:spcPts val="400"/>
              </a:spcAft>
            </a:pPr>
            <a:r>
              <a:rPr lang="en-US" sz="1800" i="1" kern="100" dirty="0" smtClean="0">
                <a:effectLst/>
                <a:latin typeface="Book Antiqua" panose="02040602050305030304" pitchFamily="18" charset="0"/>
                <a:ea typeface="Calibri" panose="020F0502020204030204" pitchFamily="34" charset="0"/>
                <a:cs typeface="Times New Roman" panose="02020603050405020304" pitchFamily="18" charset="0"/>
              </a:rPr>
              <a:t>“Think about it,” said the scorpion, “I cannot swim. If I stung you, I would drown. It’s logical, isn’t it?”  </a:t>
            </a:r>
          </a:p>
          <a:p>
            <a:pPr indent="71755" algn="just">
              <a:spcAft>
                <a:spcPts val="400"/>
              </a:spcAft>
            </a:pPr>
            <a:r>
              <a:rPr lang="en-US" sz="1800" i="1" kern="100" dirty="0" smtClean="0">
                <a:effectLst/>
                <a:latin typeface="Book Antiqua" panose="02040602050305030304" pitchFamily="18" charset="0"/>
                <a:ea typeface="Calibri" panose="020F0502020204030204" pitchFamily="34" charset="0"/>
                <a:cs typeface="Times New Roman" panose="02020603050405020304" pitchFamily="18" charset="0"/>
              </a:rPr>
              <a:t>“Logical,” said the frog, who finally agreed to take him.  </a:t>
            </a:r>
          </a:p>
          <a:p>
            <a:pPr indent="71755" algn="just">
              <a:spcAft>
                <a:spcPts val="400"/>
              </a:spcAft>
            </a:pPr>
            <a:r>
              <a:rPr lang="en-US" sz="1800" i="1" kern="100" dirty="0" smtClean="0">
                <a:effectLst/>
                <a:latin typeface="Book Antiqua" panose="02040602050305030304" pitchFamily="18" charset="0"/>
                <a:ea typeface="Calibri" panose="020F0502020204030204" pitchFamily="34" charset="0"/>
                <a:cs typeface="Times New Roman" panose="02020603050405020304" pitchFamily="18" charset="0"/>
              </a:rPr>
              <a:t>But as they reached the middle of the river, the scorpion stung the frog. And as her strength faded, she murmured:  </a:t>
            </a:r>
          </a:p>
          <a:p>
            <a:pPr indent="71755" algn="just">
              <a:spcAft>
                <a:spcPts val="400"/>
              </a:spcAft>
            </a:pPr>
            <a:r>
              <a:rPr lang="en-US" sz="1800" i="1" kern="100" dirty="0" smtClean="0">
                <a:effectLst/>
                <a:latin typeface="Book Antiqua" panose="02040602050305030304" pitchFamily="18" charset="0"/>
                <a:ea typeface="Calibri" panose="020F0502020204030204" pitchFamily="34" charset="0"/>
                <a:cs typeface="Times New Roman" panose="02020603050405020304" pitchFamily="18" charset="0"/>
              </a:rPr>
              <a:t>“That’s stupid! We are both going to die... Why did you do that?”  </a:t>
            </a:r>
          </a:p>
          <a:p>
            <a:pPr indent="71755" algn="just">
              <a:spcAft>
                <a:spcPts val="400"/>
              </a:spcAft>
            </a:pPr>
            <a:r>
              <a:rPr lang="en-US" sz="1800" i="1" kern="100" dirty="0" smtClean="0">
                <a:effectLst/>
                <a:latin typeface="Book Antiqua" panose="02040602050305030304" pitchFamily="18" charset="0"/>
                <a:ea typeface="Calibri" panose="020F0502020204030204" pitchFamily="34" charset="0"/>
                <a:cs typeface="Times New Roman" panose="02020603050405020304" pitchFamily="18" charset="0"/>
              </a:rPr>
              <a:t>And the scorpion, sighing, replied:  </a:t>
            </a:r>
          </a:p>
          <a:p>
            <a:pPr indent="71755" algn="just">
              <a:spcAft>
                <a:spcPts val="400"/>
              </a:spcAft>
            </a:pPr>
            <a:r>
              <a:rPr lang="en-US" sz="1800" i="1" kern="100" dirty="0" smtClean="0">
                <a:effectLst/>
                <a:latin typeface="Book Antiqua" panose="02040602050305030304" pitchFamily="18" charset="0"/>
                <a:ea typeface="Calibri" panose="020F0502020204030204" pitchFamily="34" charset="0"/>
                <a:cs typeface="Times New Roman" panose="02020603050405020304" pitchFamily="18" charset="0"/>
              </a:rPr>
              <a:t>“What can I say... it’s stronger than me, it’s in my nature!”  </a:t>
            </a:r>
          </a:p>
          <a:p>
            <a:pPr indent="71755" algn="just">
              <a:spcAft>
                <a:spcPts val="400"/>
              </a:spcAft>
            </a:pPr>
            <a:r>
              <a:rPr lang="en-US" sz="1800" i="1" kern="100" dirty="0" smtClean="0">
                <a:effectLst/>
                <a:latin typeface="Book Antiqua" panose="02040602050305030304" pitchFamily="18" charset="0"/>
                <a:ea typeface="Calibri" panose="020F0502020204030204" pitchFamily="34" charset="0"/>
                <a:cs typeface="Times New Roman" panose="02020603050405020304" pitchFamily="18" charset="0"/>
              </a:rPr>
              <a:t>Understand the lesson well: not everything that seems logical carries truth… I think that sometimes we easily get caught up in interesting reasoning that doesn’t benefit us. An invisible, colorless, and odorless poison is more dangerous than a known poison that is visible or has a recognizable smell. What about sin, this poison that is sometimes visible but often subtle? (Let’s pray before moving forward.)</a:t>
            </a:r>
          </a:p>
          <a:p>
            <a:endParaRPr lang="fr-FR" sz="1800" dirty="0" smtClean="0"/>
          </a:p>
          <a:p>
            <a:pPr indent="71755" algn="just">
              <a:spcAft>
                <a:spcPts val="400"/>
              </a:spcAft>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pPr/>
              <a:t>3</a:t>
            </a:fld>
            <a:endParaRPr lang="fr-FR"/>
          </a:p>
        </p:txBody>
      </p:sp>
    </p:spTree>
    <p:extLst>
      <p:ext uri="{BB962C8B-B14F-4D97-AF65-F5344CB8AC3E}">
        <p14:creationId xmlns:p14="http://schemas.microsoft.com/office/powerpoint/2010/main" val="2179218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"Jesus is hungry. He has fasted for forty days, and things are not looking good. It is often said that a hungry stomach has no ears, and here, the Messiah is facing this existential reality called hunger.  </a:t>
            </a:r>
          </a:p>
          <a:p>
            <a:pPr indent="7175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The devil, who does not want to miss any opportunity to divert the Son of God from his mission, comes with a first temptation, one that touches on desire, hunger, appetite—essentially, the basic human needs."</a:t>
            </a:r>
          </a:p>
          <a:p>
            <a:pPr indent="7175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pPr/>
              <a:t>5</a:t>
            </a:fld>
            <a:endParaRPr lang="fr-FR"/>
          </a:p>
        </p:txBody>
      </p:sp>
    </p:spTree>
    <p:extLst>
      <p:ext uri="{BB962C8B-B14F-4D97-AF65-F5344CB8AC3E}">
        <p14:creationId xmlns:p14="http://schemas.microsoft.com/office/powerpoint/2010/main" val="2390739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marR="0" lvl="0" indent="-342900" algn="just" defTabSz="914400" rtl="0" eaLnBrk="1" fontAlgn="auto" latinLnBrk="0" hangingPunct="1">
              <a:lnSpc>
                <a:spcPct val="100000"/>
              </a:lnSpc>
              <a:spcBef>
                <a:spcPts val="0"/>
              </a:spcBef>
              <a:spcAft>
                <a:spcPts val="400"/>
              </a:spcAft>
              <a:buClrTx/>
              <a:buSzTx/>
              <a:buFont typeface="Book Antiqua" panose="02040602050305030304" pitchFamily="18" charset="0"/>
              <a:buChar char="-"/>
              <a:tabLst/>
              <a:defRPr/>
            </a:pPr>
            <a:r>
              <a:rPr lang="fr-FR" sz="1200" b="1" kern="1200" dirty="0" smtClean="0">
                <a:solidFill>
                  <a:schemeClr val="tx1"/>
                </a:solidFill>
                <a:latin typeface="+mn-lt"/>
                <a:ea typeface="+mn-ea"/>
                <a:cs typeface="+mn-cs"/>
              </a:rPr>
              <a:t>"‘If </a:t>
            </a:r>
            <a:r>
              <a:rPr lang="fr-FR" sz="1200" b="1" kern="1200" dirty="0" err="1" smtClean="0">
                <a:solidFill>
                  <a:schemeClr val="tx1"/>
                </a:solidFill>
                <a:latin typeface="+mn-lt"/>
                <a:ea typeface="+mn-ea"/>
                <a:cs typeface="+mn-cs"/>
              </a:rPr>
              <a:t>you</a:t>
            </a:r>
            <a:r>
              <a:rPr lang="fr-FR" sz="1200" b="1" kern="1200" dirty="0" smtClean="0">
                <a:solidFill>
                  <a:schemeClr val="tx1"/>
                </a:solidFill>
                <a:latin typeface="+mn-lt"/>
                <a:ea typeface="+mn-ea"/>
                <a:cs typeface="+mn-cs"/>
              </a:rPr>
              <a:t> are the Son of </a:t>
            </a:r>
            <a:r>
              <a:rPr lang="fr-FR" sz="1200" b="1" kern="1200" dirty="0" err="1" smtClean="0">
                <a:solidFill>
                  <a:schemeClr val="tx1"/>
                </a:solidFill>
                <a:latin typeface="+mn-lt"/>
                <a:ea typeface="+mn-ea"/>
                <a:cs typeface="+mn-cs"/>
              </a:rPr>
              <a:t>God</a:t>
            </a:r>
            <a:r>
              <a:rPr lang="fr-FR" sz="1200" b="1" kern="1200" dirty="0" smtClean="0">
                <a:solidFill>
                  <a:schemeClr val="tx1"/>
                </a:solidFill>
                <a:latin typeface="+mn-lt"/>
                <a:ea typeface="+mn-ea"/>
                <a:cs typeface="+mn-cs"/>
              </a:rPr>
              <a:t>, command </a:t>
            </a:r>
            <a:r>
              <a:rPr lang="fr-FR" sz="1200" b="1" kern="1200" dirty="0" err="1" smtClean="0">
                <a:solidFill>
                  <a:schemeClr val="tx1"/>
                </a:solidFill>
                <a:latin typeface="+mn-lt"/>
                <a:ea typeface="+mn-ea"/>
                <a:cs typeface="+mn-cs"/>
              </a:rPr>
              <a:t>these</a:t>
            </a:r>
            <a:r>
              <a:rPr lang="fr-FR" sz="1200" b="1" kern="1200" dirty="0" smtClean="0">
                <a:solidFill>
                  <a:schemeClr val="tx1"/>
                </a:solidFill>
                <a:latin typeface="+mn-lt"/>
                <a:ea typeface="+mn-ea"/>
                <a:cs typeface="+mn-cs"/>
              </a:rPr>
              <a:t> stones to </a:t>
            </a:r>
            <a:r>
              <a:rPr lang="fr-FR" sz="1200" b="1" kern="1200" dirty="0" err="1" smtClean="0">
                <a:solidFill>
                  <a:schemeClr val="tx1"/>
                </a:solidFill>
                <a:latin typeface="+mn-lt"/>
                <a:ea typeface="+mn-ea"/>
                <a:cs typeface="+mn-cs"/>
              </a:rPr>
              <a:t>become</a:t>
            </a:r>
            <a:r>
              <a:rPr lang="fr-FR" sz="1200" b="1" kern="1200" dirty="0" smtClean="0">
                <a:solidFill>
                  <a:schemeClr val="tx1"/>
                </a:solidFill>
                <a:latin typeface="+mn-lt"/>
                <a:ea typeface="+mn-ea"/>
                <a:cs typeface="+mn-cs"/>
              </a:rPr>
              <a:t> </a:t>
            </a:r>
            <a:r>
              <a:rPr lang="fr-FR" sz="1200" b="1" kern="1200" dirty="0" err="1" smtClean="0">
                <a:solidFill>
                  <a:schemeClr val="tx1"/>
                </a:solidFill>
                <a:latin typeface="+mn-lt"/>
                <a:ea typeface="+mn-ea"/>
                <a:cs typeface="+mn-cs"/>
              </a:rPr>
              <a:t>bread</a:t>
            </a:r>
            <a:r>
              <a:rPr lang="fr-FR" sz="1200" b="1" kern="1200" dirty="0" smtClean="0">
                <a:solidFill>
                  <a:schemeClr val="tx1"/>
                </a:solidFill>
                <a:latin typeface="+mn-lt"/>
                <a:ea typeface="+mn-ea"/>
                <a:cs typeface="+mn-cs"/>
              </a:rPr>
              <a:t>!’ (v.3)  </a:t>
            </a:r>
          </a:p>
          <a:p>
            <a:r>
              <a:rPr lang="fr-FR" sz="1200" kern="1200" dirty="0" smtClean="0">
                <a:solidFill>
                  <a:schemeClr val="tx1"/>
                </a:solidFill>
                <a:latin typeface="+mn-lt"/>
                <a:ea typeface="+mn-ea"/>
                <a:cs typeface="+mn-cs"/>
              </a:rPr>
              <a:t>The issue </a:t>
            </a:r>
            <a:r>
              <a:rPr lang="fr-FR" sz="1200" kern="1200" dirty="0" err="1" smtClean="0">
                <a:solidFill>
                  <a:schemeClr val="tx1"/>
                </a:solidFill>
                <a:latin typeface="+mn-lt"/>
                <a:ea typeface="+mn-ea"/>
                <a:cs typeface="+mn-cs"/>
              </a:rPr>
              <a:t>is</a:t>
            </a:r>
            <a:r>
              <a:rPr lang="fr-FR" sz="1200" kern="1200" dirty="0" smtClean="0">
                <a:solidFill>
                  <a:schemeClr val="tx1"/>
                </a:solidFill>
                <a:latin typeface="+mn-lt"/>
                <a:ea typeface="+mn-ea"/>
                <a:cs typeface="+mn-cs"/>
              </a:rPr>
              <a:t> not </a:t>
            </a:r>
            <a:r>
              <a:rPr lang="fr-FR" sz="1200" kern="1200" dirty="0" err="1" smtClean="0">
                <a:solidFill>
                  <a:schemeClr val="tx1"/>
                </a:solidFill>
                <a:latin typeface="+mn-lt"/>
                <a:ea typeface="+mn-ea"/>
                <a:cs typeface="+mn-cs"/>
              </a:rPr>
              <a:t>really</a:t>
            </a:r>
            <a:r>
              <a:rPr lang="fr-FR" sz="1200" kern="1200" dirty="0" smtClean="0">
                <a:solidFill>
                  <a:schemeClr val="tx1"/>
                </a:solidFill>
                <a:latin typeface="+mn-lt"/>
                <a:ea typeface="+mn-ea"/>
                <a:cs typeface="+mn-cs"/>
              </a:rPr>
              <a:t> about </a:t>
            </a:r>
            <a:r>
              <a:rPr lang="fr-FR" sz="1200" kern="1200" dirty="0" err="1" smtClean="0">
                <a:solidFill>
                  <a:schemeClr val="tx1"/>
                </a:solidFill>
                <a:latin typeface="+mn-lt"/>
                <a:ea typeface="+mn-ea"/>
                <a:cs typeface="+mn-cs"/>
              </a:rPr>
              <a:t>Jesus’s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ability</a:t>
            </a:r>
            <a:r>
              <a:rPr lang="fr-FR" sz="1200" kern="1200" dirty="0" smtClean="0">
                <a:solidFill>
                  <a:schemeClr val="tx1"/>
                </a:solidFill>
                <a:latin typeface="+mn-lt"/>
                <a:ea typeface="+mn-ea"/>
                <a:cs typeface="+mn-cs"/>
              </a:rPr>
              <a:t> to </a:t>
            </a:r>
            <a:r>
              <a:rPr lang="fr-FR" sz="1200" kern="1200" dirty="0" err="1" smtClean="0">
                <a:solidFill>
                  <a:schemeClr val="tx1"/>
                </a:solidFill>
                <a:latin typeface="+mn-lt"/>
                <a:ea typeface="+mn-ea"/>
                <a:cs typeface="+mn-cs"/>
              </a:rPr>
              <a:t>turn</a:t>
            </a:r>
            <a:r>
              <a:rPr lang="fr-FR" sz="1200" kern="1200" dirty="0" smtClean="0">
                <a:solidFill>
                  <a:schemeClr val="tx1"/>
                </a:solidFill>
                <a:latin typeface="+mn-lt"/>
                <a:ea typeface="+mn-ea"/>
                <a:cs typeface="+mn-cs"/>
              </a:rPr>
              <a:t> stones </a:t>
            </a:r>
            <a:r>
              <a:rPr lang="fr-FR" sz="1200" kern="1200" dirty="0" err="1" smtClean="0">
                <a:solidFill>
                  <a:schemeClr val="tx1"/>
                </a:solidFill>
                <a:latin typeface="+mn-lt"/>
                <a:ea typeface="+mn-ea"/>
                <a:cs typeface="+mn-cs"/>
              </a:rPr>
              <a:t>into</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bread</a:t>
            </a:r>
            <a:r>
              <a:rPr lang="fr-FR" sz="1200" kern="1200" dirty="0" smtClean="0">
                <a:solidFill>
                  <a:schemeClr val="tx1"/>
                </a:solidFill>
                <a:latin typeface="+mn-lt"/>
                <a:ea typeface="+mn-ea"/>
                <a:cs typeface="+mn-cs"/>
              </a:rPr>
              <a:t>. Imagine the </a:t>
            </a:r>
            <a:r>
              <a:rPr lang="fr-FR" sz="1200" kern="1200" dirty="0" err="1" smtClean="0">
                <a:solidFill>
                  <a:schemeClr val="tx1"/>
                </a:solidFill>
                <a:latin typeface="+mn-lt"/>
                <a:ea typeface="+mn-ea"/>
                <a:cs typeface="+mn-cs"/>
              </a:rPr>
              <a:t>number</a:t>
            </a:r>
            <a:r>
              <a:rPr lang="fr-FR" sz="1200" kern="1200" dirty="0" smtClean="0">
                <a:solidFill>
                  <a:schemeClr val="tx1"/>
                </a:solidFill>
                <a:latin typeface="+mn-lt"/>
                <a:ea typeface="+mn-ea"/>
                <a:cs typeface="+mn-cs"/>
              </a:rPr>
              <a:t> of sandwiches </a:t>
            </a:r>
            <a:r>
              <a:rPr lang="fr-FR" sz="1200" kern="1200" dirty="0" err="1" smtClean="0">
                <a:solidFill>
                  <a:schemeClr val="tx1"/>
                </a:solidFill>
                <a:latin typeface="+mn-lt"/>
                <a:ea typeface="+mn-ea"/>
                <a:cs typeface="+mn-cs"/>
              </a:rPr>
              <a:t>that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could</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appear</a:t>
            </a:r>
            <a:r>
              <a:rPr lang="fr-FR" sz="1200" kern="1200" dirty="0" smtClean="0">
                <a:solidFill>
                  <a:schemeClr val="tx1"/>
                </a:solidFill>
                <a:latin typeface="+mn-lt"/>
                <a:ea typeface="+mn-ea"/>
                <a:cs typeface="+mn-cs"/>
              </a:rPr>
              <a:t> in </a:t>
            </a:r>
            <a:r>
              <a:rPr lang="fr-FR" sz="1200" kern="1200" dirty="0" err="1" smtClean="0">
                <a:solidFill>
                  <a:schemeClr val="tx1"/>
                </a:solidFill>
                <a:latin typeface="+mn-lt"/>
                <a:ea typeface="+mn-ea"/>
                <a:cs typeface="+mn-cs"/>
              </a:rPr>
              <a:t>that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desert</a:t>
            </a:r>
            <a:r>
              <a:rPr lang="fr-FR" sz="1200" kern="1200" dirty="0" smtClean="0">
                <a:solidFill>
                  <a:schemeClr val="tx1"/>
                </a:solidFill>
                <a:latin typeface="+mn-lt"/>
                <a:ea typeface="+mn-ea"/>
                <a:cs typeface="+mn-cs"/>
              </a:rPr>
              <a:t> and </a:t>
            </a:r>
            <a:r>
              <a:rPr lang="fr-FR" sz="1200" kern="1200" dirty="0" err="1" smtClean="0">
                <a:solidFill>
                  <a:schemeClr val="tx1"/>
                </a:solidFill>
                <a:latin typeface="+mn-lt"/>
                <a:ea typeface="+mn-ea"/>
                <a:cs typeface="+mn-cs"/>
              </a:rPr>
              <a:t>rocky</a:t>
            </a:r>
            <a:r>
              <a:rPr lang="fr-FR" sz="1200" kern="1200" dirty="0" smtClean="0">
                <a:solidFill>
                  <a:schemeClr val="tx1"/>
                </a:solidFill>
                <a:latin typeface="+mn-lt"/>
                <a:ea typeface="+mn-ea"/>
                <a:cs typeface="+mn-cs"/>
              </a:rPr>
              <a:t> place. The real issue </a:t>
            </a:r>
            <a:r>
              <a:rPr lang="fr-FR" sz="1200" kern="1200" dirty="0" err="1" smtClean="0">
                <a:solidFill>
                  <a:schemeClr val="tx1"/>
                </a:solidFill>
                <a:latin typeface="+mn-lt"/>
                <a:ea typeface="+mn-ea"/>
                <a:cs typeface="+mn-cs"/>
              </a:rPr>
              <a:t>is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yielding</a:t>
            </a:r>
            <a:r>
              <a:rPr lang="fr-FR" sz="1200" kern="1200" dirty="0" smtClean="0">
                <a:solidFill>
                  <a:schemeClr val="tx1"/>
                </a:solidFill>
                <a:latin typeface="+mn-lt"/>
                <a:ea typeface="+mn-ea"/>
                <a:cs typeface="+mn-cs"/>
              </a:rPr>
              <a:t> to the </a:t>
            </a:r>
            <a:r>
              <a:rPr lang="fr-FR" sz="1200" kern="1200" dirty="0" err="1" smtClean="0">
                <a:solidFill>
                  <a:schemeClr val="tx1"/>
                </a:solidFill>
                <a:latin typeface="+mn-lt"/>
                <a:ea typeface="+mn-ea"/>
                <a:cs typeface="+mn-cs"/>
              </a:rPr>
              <a:t>egoistic</a:t>
            </a:r>
            <a:r>
              <a:rPr lang="fr-FR" sz="1200" kern="1200" dirty="0" smtClean="0">
                <a:solidFill>
                  <a:schemeClr val="tx1"/>
                </a:solidFill>
                <a:latin typeface="+mn-lt"/>
                <a:ea typeface="+mn-ea"/>
                <a:cs typeface="+mn-cs"/>
              </a:rPr>
              <a:t> provocation: ‘If </a:t>
            </a:r>
            <a:r>
              <a:rPr lang="fr-FR" sz="1200" kern="1200" dirty="0" err="1" smtClean="0">
                <a:solidFill>
                  <a:schemeClr val="tx1"/>
                </a:solidFill>
                <a:latin typeface="+mn-lt"/>
                <a:ea typeface="+mn-ea"/>
                <a:cs typeface="+mn-cs"/>
              </a:rPr>
              <a:t>you</a:t>
            </a:r>
            <a:r>
              <a:rPr lang="fr-FR" sz="1200" kern="1200" dirty="0" smtClean="0">
                <a:solidFill>
                  <a:schemeClr val="tx1"/>
                </a:solidFill>
                <a:latin typeface="+mn-lt"/>
                <a:ea typeface="+mn-ea"/>
                <a:cs typeface="+mn-cs"/>
              </a:rPr>
              <a:t> are the Son of </a:t>
            </a:r>
            <a:r>
              <a:rPr lang="fr-FR" sz="1200" kern="1200" dirty="0" err="1" smtClean="0">
                <a:solidFill>
                  <a:schemeClr val="tx1"/>
                </a:solidFill>
                <a:latin typeface="+mn-lt"/>
                <a:ea typeface="+mn-ea"/>
                <a:cs typeface="+mn-cs"/>
              </a:rPr>
              <a:t>God</a:t>
            </a:r>
            <a:r>
              <a:rPr lang="fr-FR" sz="1200" kern="1200" dirty="0" smtClean="0">
                <a:solidFill>
                  <a:schemeClr val="tx1"/>
                </a:solidFill>
                <a:latin typeface="+mn-lt"/>
                <a:ea typeface="+mn-ea"/>
                <a:cs typeface="+mn-cs"/>
              </a:rPr>
              <a:t>!’ The </a:t>
            </a:r>
            <a:r>
              <a:rPr lang="fr-FR" sz="1200" kern="1200" dirty="0" err="1" smtClean="0">
                <a:solidFill>
                  <a:schemeClr val="tx1"/>
                </a:solidFill>
                <a:latin typeface="+mn-lt"/>
                <a:ea typeface="+mn-ea"/>
                <a:cs typeface="+mn-cs"/>
              </a:rPr>
              <a:t>devil</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knows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who</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Jesus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is</a:t>
            </a:r>
            <a:r>
              <a:rPr lang="fr-FR" sz="1200" kern="1200" dirty="0" smtClean="0">
                <a:solidFill>
                  <a:schemeClr val="tx1"/>
                </a:solidFill>
                <a:latin typeface="+mn-lt"/>
                <a:ea typeface="+mn-ea"/>
                <a:cs typeface="+mn-cs"/>
              </a:rPr>
              <a:t>. He </a:t>
            </a:r>
            <a:r>
              <a:rPr lang="fr-FR" sz="1200" kern="1200" dirty="0" err="1" smtClean="0">
                <a:solidFill>
                  <a:schemeClr val="tx1"/>
                </a:solidFill>
                <a:latin typeface="+mn-lt"/>
                <a:ea typeface="+mn-ea"/>
                <a:cs typeface="+mn-cs"/>
              </a:rPr>
              <a:t>knows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it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so</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well</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that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he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comes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with</a:t>
            </a:r>
            <a:r>
              <a:rPr lang="fr-FR" sz="1200" kern="1200" dirty="0" smtClean="0">
                <a:solidFill>
                  <a:schemeClr val="tx1"/>
                </a:solidFill>
                <a:latin typeface="+mn-lt"/>
                <a:ea typeface="+mn-ea"/>
                <a:cs typeface="+mn-cs"/>
              </a:rPr>
              <a:t> all </a:t>
            </a:r>
            <a:r>
              <a:rPr lang="fr-FR" sz="1200" kern="1200" dirty="0" err="1" smtClean="0">
                <a:solidFill>
                  <a:schemeClr val="tx1"/>
                </a:solidFill>
                <a:latin typeface="+mn-lt"/>
                <a:ea typeface="+mn-ea"/>
                <a:cs typeface="+mn-cs"/>
              </a:rPr>
              <a:t>his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cunning</a:t>
            </a:r>
            <a:r>
              <a:rPr lang="fr-FR" sz="1200" kern="1200" dirty="0" smtClean="0">
                <a:solidFill>
                  <a:schemeClr val="tx1"/>
                </a:solidFill>
                <a:latin typeface="+mn-lt"/>
                <a:ea typeface="+mn-ea"/>
                <a:cs typeface="+mn-cs"/>
              </a:rPr>
              <a:t>, malice, and </a:t>
            </a:r>
            <a:r>
              <a:rPr lang="fr-FR" sz="1200" kern="1200" dirty="0" err="1" smtClean="0">
                <a:solidFill>
                  <a:schemeClr val="tx1"/>
                </a:solidFill>
                <a:latin typeface="+mn-lt"/>
                <a:ea typeface="+mn-ea"/>
                <a:cs typeface="+mn-cs"/>
              </a:rPr>
              <a:t>wickedness</a:t>
            </a:r>
            <a:r>
              <a:rPr lang="fr-FR" sz="1200" kern="1200" dirty="0" smtClean="0">
                <a:solidFill>
                  <a:schemeClr val="tx1"/>
                </a:solidFill>
                <a:latin typeface="+mn-lt"/>
                <a:ea typeface="+mn-ea"/>
                <a:cs typeface="+mn-cs"/>
              </a:rPr>
              <a:t> to </a:t>
            </a:r>
            <a:r>
              <a:rPr lang="fr-FR" sz="1200" kern="1200" dirty="0" err="1" smtClean="0">
                <a:solidFill>
                  <a:schemeClr val="tx1"/>
                </a:solidFill>
                <a:latin typeface="+mn-lt"/>
                <a:ea typeface="+mn-ea"/>
                <a:cs typeface="+mn-cs"/>
              </a:rPr>
              <a:t>counter</a:t>
            </a:r>
            <a:r>
              <a:rPr lang="fr-FR" sz="1200" kern="1200" dirty="0" smtClean="0">
                <a:solidFill>
                  <a:schemeClr val="tx1"/>
                </a:solidFill>
                <a:latin typeface="+mn-lt"/>
                <a:ea typeface="+mn-ea"/>
                <a:cs typeface="+mn-cs"/>
              </a:rPr>
              <a:t> the divine plan of </a:t>
            </a:r>
            <a:r>
              <a:rPr lang="fr-FR" sz="1200" kern="1200" dirty="0" err="1" smtClean="0">
                <a:solidFill>
                  <a:schemeClr val="tx1"/>
                </a:solidFill>
                <a:latin typeface="+mn-lt"/>
                <a:ea typeface="+mn-ea"/>
                <a:cs typeface="+mn-cs"/>
              </a:rPr>
              <a:t>saving</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humanity</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from</a:t>
            </a:r>
            <a:r>
              <a:rPr lang="fr-FR" sz="1200" kern="1200" dirty="0" smtClean="0">
                <a:solidFill>
                  <a:schemeClr val="tx1"/>
                </a:solidFill>
                <a:latin typeface="+mn-lt"/>
                <a:ea typeface="+mn-ea"/>
                <a:cs typeface="+mn-cs"/>
              </a:rPr>
              <a:t> sin and </a:t>
            </a:r>
            <a:r>
              <a:rPr lang="fr-FR" sz="1200" kern="1200" dirty="0" err="1" smtClean="0">
                <a:solidFill>
                  <a:schemeClr val="tx1"/>
                </a:solidFill>
                <a:latin typeface="+mn-lt"/>
                <a:ea typeface="+mn-ea"/>
                <a:cs typeface="+mn-cs"/>
              </a:rPr>
              <a:t>its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consequences</a:t>
            </a:r>
            <a:r>
              <a:rPr lang="fr-FR" sz="1200" kern="1200" dirty="0" smtClean="0">
                <a:solidFill>
                  <a:schemeClr val="tx1"/>
                </a:solidFill>
                <a:latin typeface="+mn-lt"/>
                <a:ea typeface="+mn-ea"/>
                <a:cs typeface="+mn-cs"/>
              </a:rPr>
              <a:t>. The </a:t>
            </a:r>
            <a:r>
              <a:rPr lang="fr-FR" sz="1200" kern="1200" dirty="0" err="1" smtClean="0">
                <a:solidFill>
                  <a:schemeClr val="tx1"/>
                </a:solidFill>
                <a:latin typeface="+mn-lt"/>
                <a:ea typeface="+mn-ea"/>
                <a:cs typeface="+mn-cs"/>
              </a:rPr>
              <a:t>devil</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acts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cunningly</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using</a:t>
            </a:r>
            <a:r>
              <a:rPr lang="fr-FR" sz="1200" kern="1200" dirty="0" smtClean="0">
                <a:solidFill>
                  <a:schemeClr val="tx1"/>
                </a:solidFill>
                <a:latin typeface="+mn-lt"/>
                <a:ea typeface="+mn-ea"/>
                <a:cs typeface="+mn-cs"/>
              </a:rPr>
              <a:t> the guise of </a:t>
            </a:r>
            <a:r>
              <a:rPr lang="fr-FR" sz="1200" kern="1200" dirty="0" err="1" smtClean="0">
                <a:solidFill>
                  <a:schemeClr val="tx1"/>
                </a:solidFill>
                <a:latin typeface="+mn-lt"/>
                <a:ea typeface="+mn-ea"/>
                <a:cs typeface="+mn-cs"/>
              </a:rPr>
              <a:t>confirming</a:t>
            </a:r>
            <a:r>
              <a:rPr lang="fr-FR" sz="1200" kern="1200" dirty="0" smtClean="0">
                <a:solidFill>
                  <a:schemeClr val="tx1"/>
                </a:solidFill>
                <a:latin typeface="+mn-lt"/>
                <a:ea typeface="+mn-ea"/>
                <a:cs typeface="+mn-cs"/>
              </a:rPr>
              <a:t> the </a:t>
            </a:r>
            <a:r>
              <a:rPr lang="fr-FR" sz="1200" kern="1200" dirty="0" err="1" smtClean="0">
                <a:solidFill>
                  <a:schemeClr val="tx1"/>
                </a:solidFill>
                <a:latin typeface="+mn-lt"/>
                <a:ea typeface="+mn-ea"/>
                <a:cs typeface="+mn-cs"/>
              </a:rPr>
              <a:t>connection</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between</a:t>
            </a:r>
            <a:r>
              <a:rPr lang="fr-FR" sz="1200" kern="1200" dirty="0" smtClean="0">
                <a:solidFill>
                  <a:schemeClr val="tx1"/>
                </a:solidFill>
                <a:latin typeface="+mn-lt"/>
                <a:ea typeface="+mn-ea"/>
                <a:cs typeface="+mn-cs"/>
              </a:rPr>
              <a:t> the Son and the </a:t>
            </a:r>
            <a:r>
              <a:rPr lang="fr-FR" sz="1200" kern="1200" dirty="0" err="1" smtClean="0">
                <a:solidFill>
                  <a:schemeClr val="tx1"/>
                </a:solidFill>
                <a:latin typeface="+mn-lt"/>
                <a:ea typeface="+mn-ea"/>
                <a:cs typeface="+mn-cs"/>
              </a:rPr>
              <a:t>Heavenly</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Father</a:t>
            </a:r>
            <a:r>
              <a:rPr lang="fr-FR" sz="1200" kern="1200" dirty="0" smtClean="0">
                <a:solidFill>
                  <a:schemeClr val="tx1"/>
                </a:solidFill>
                <a:latin typeface="+mn-lt"/>
                <a:ea typeface="+mn-ea"/>
                <a:cs typeface="+mn-cs"/>
              </a:rPr>
              <a:t> to set </a:t>
            </a:r>
            <a:r>
              <a:rPr lang="fr-FR" sz="1200" kern="1200" dirty="0" err="1" smtClean="0">
                <a:solidFill>
                  <a:schemeClr val="tx1"/>
                </a:solidFill>
                <a:latin typeface="+mn-lt"/>
                <a:ea typeface="+mn-ea"/>
                <a:cs typeface="+mn-cs"/>
              </a:rPr>
              <a:t>his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trap</a:t>
            </a:r>
            <a:r>
              <a:rPr lang="fr-FR" sz="1200" kern="1200" dirty="0" smtClean="0">
                <a:solidFill>
                  <a:schemeClr val="tx1"/>
                </a:solidFill>
                <a:latin typeface="+mn-lt"/>
                <a:ea typeface="+mn-ea"/>
                <a:cs typeface="+mn-cs"/>
              </a:rPr>
              <a:t> for </a:t>
            </a:r>
            <a:r>
              <a:rPr lang="fr-FR" sz="1200" kern="1200" dirty="0" err="1" smtClean="0">
                <a:solidFill>
                  <a:schemeClr val="tx1"/>
                </a:solidFill>
                <a:latin typeface="+mn-lt"/>
                <a:ea typeface="+mn-ea"/>
                <a:cs typeface="+mn-cs"/>
              </a:rPr>
              <a:t>Jesus</a:t>
            </a:r>
            <a:r>
              <a:rPr lang="fr-FR" sz="1200" kern="1200" dirty="0" smtClean="0">
                <a:solidFill>
                  <a:schemeClr val="tx1"/>
                </a:solidFill>
                <a:latin typeface="+mn-lt"/>
                <a:ea typeface="+mn-ea"/>
                <a:cs typeface="+mn-cs"/>
              </a:rPr>
              <a:t>: to </a:t>
            </a:r>
            <a:r>
              <a:rPr lang="fr-FR" sz="1200" kern="1200" dirty="0" err="1" smtClean="0">
                <a:solidFill>
                  <a:schemeClr val="tx1"/>
                </a:solidFill>
                <a:latin typeface="+mn-lt"/>
                <a:ea typeface="+mn-ea"/>
                <a:cs typeface="+mn-cs"/>
              </a:rPr>
              <a:t>demonstrate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his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status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Jesus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is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confronted</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with</a:t>
            </a:r>
            <a:r>
              <a:rPr lang="fr-FR" sz="1200" kern="1200" dirty="0" smtClean="0">
                <a:solidFill>
                  <a:schemeClr val="tx1"/>
                </a:solidFill>
                <a:latin typeface="+mn-lt"/>
                <a:ea typeface="+mn-ea"/>
                <a:cs typeface="+mn-cs"/>
              </a:rPr>
              <a:t> the </a:t>
            </a:r>
            <a:r>
              <a:rPr lang="fr-FR" sz="1200" kern="1200" dirty="0" err="1" smtClean="0">
                <a:solidFill>
                  <a:schemeClr val="tx1"/>
                </a:solidFill>
                <a:latin typeface="+mn-lt"/>
                <a:ea typeface="+mn-ea"/>
                <a:cs typeface="+mn-cs"/>
              </a:rPr>
              <a:t>opportunity</a:t>
            </a:r>
            <a:r>
              <a:rPr lang="fr-FR" sz="1200" kern="1200" dirty="0" smtClean="0">
                <a:solidFill>
                  <a:schemeClr val="tx1"/>
                </a:solidFill>
                <a:latin typeface="+mn-lt"/>
                <a:ea typeface="+mn-ea"/>
                <a:cs typeface="+mn-cs"/>
              </a:rPr>
              <a:t> to </a:t>
            </a:r>
            <a:r>
              <a:rPr lang="fr-FR" sz="1200" kern="1200" dirty="0" err="1" smtClean="0">
                <a:solidFill>
                  <a:schemeClr val="tx1"/>
                </a:solidFill>
                <a:latin typeface="+mn-lt"/>
                <a:ea typeface="+mn-ea"/>
                <a:cs typeface="+mn-cs"/>
              </a:rPr>
              <a:t>prove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that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he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truly</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is</a:t>
            </a:r>
            <a:r>
              <a:rPr lang="fr-FR" sz="1200" kern="1200" dirty="0" smtClean="0">
                <a:solidFill>
                  <a:schemeClr val="tx1"/>
                </a:solidFill>
                <a:latin typeface="+mn-lt"/>
                <a:ea typeface="+mn-ea"/>
                <a:cs typeface="+mn-cs"/>
              </a:rPr>
              <a:t> the Son of </a:t>
            </a:r>
            <a:r>
              <a:rPr lang="fr-FR" sz="1200" kern="1200" dirty="0" err="1" smtClean="0">
                <a:solidFill>
                  <a:schemeClr val="tx1"/>
                </a:solidFill>
                <a:latin typeface="+mn-lt"/>
                <a:ea typeface="+mn-ea"/>
                <a:cs typeface="+mn-cs"/>
              </a:rPr>
              <a:t>God</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It’s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tricky</a:t>
            </a:r>
            <a:r>
              <a:rPr lang="fr-FR" sz="1200" kern="1200" dirty="0" smtClean="0">
                <a:solidFill>
                  <a:schemeClr val="tx1"/>
                </a:solidFill>
                <a:latin typeface="+mn-lt"/>
                <a:ea typeface="+mn-ea"/>
                <a:cs typeface="+mn-cs"/>
              </a:rPr>
              <a:t>, but </a:t>
            </a:r>
            <a:r>
              <a:rPr lang="fr-FR" sz="1200" kern="1200" dirty="0" err="1" smtClean="0">
                <a:solidFill>
                  <a:schemeClr val="tx1"/>
                </a:solidFill>
                <a:latin typeface="+mn-lt"/>
                <a:ea typeface="+mn-ea"/>
                <a:cs typeface="+mn-cs"/>
              </a:rPr>
              <a:t>it’s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tempting</a:t>
            </a:r>
            <a:r>
              <a:rPr lang="fr-FR" sz="1200" kern="1200" dirty="0" smtClean="0">
                <a:solidFill>
                  <a:schemeClr val="tx1"/>
                </a:solidFill>
                <a:latin typeface="+mn-lt"/>
                <a:ea typeface="+mn-ea"/>
                <a:cs typeface="+mn-cs"/>
              </a:rPr>
              <a:t>.  </a:t>
            </a:r>
          </a:p>
          <a:p>
            <a:r>
              <a:rPr lang="fr-FR" sz="1200" kern="1200" dirty="0" err="1" smtClean="0">
                <a:solidFill>
                  <a:schemeClr val="tx1"/>
                </a:solidFill>
                <a:latin typeface="+mn-lt"/>
                <a:ea typeface="+mn-ea"/>
                <a:cs typeface="+mn-cs"/>
              </a:rPr>
              <a:t>Indeed</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he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could</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prove</a:t>
            </a:r>
            <a:r>
              <a:rPr lang="fr-FR" sz="1200" kern="1200" dirty="0" smtClean="0">
                <a:solidFill>
                  <a:schemeClr val="tx1"/>
                </a:solidFill>
                <a:latin typeface="+mn-lt"/>
                <a:ea typeface="+mn-ea"/>
                <a:cs typeface="+mn-cs"/>
              </a:rPr>
              <a:t> in a fraction of a second </a:t>
            </a:r>
            <a:r>
              <a:rPr lang="fr-FR" sz="1200" kern="1200" dirty="0" err="1" smtClean="0">
                <a:solidFill>
                  <a:schemeClr val="tx1"/>
                </a:solidFill>
                <a:latin typeface="+mn-lt"/>
                <a:ea typeface="+mn-ea"/>
                <a:cs typeface="+mn-cs"/>
              </a:rPr>
              <a:t>that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he</a:t>
            </a:r>
            <a:r>
              <a:rPr lang="fr-FR" sz="1200" kern="1200" dirty="0" smtClean="0">
                <a:solidFill>
                  <a:schemeClr val="tx1"/>
                </a:solidFill>
                <a:latin typeface="+mn-lt"/>
                <a:ea typeface="+mn-ea"/>
                <a:cs typeface="+mn-cs"/>
              </a:rPr>
              <a:t> IS the Son of </a:t>
            </a:r>
            <a:r>
              <a:rPr lang="fr-FR" sz="1200" kern="1200" dirty="0" err="1" smtClean="0">
                <a:solidFill>
                  <a:schemeClr val="tx1"/>
                </a:solidFill>
                <a:latin typeface="+mn-lt"/>
                <a:ea typeface="+mn-ea"/>
                <a:cs typeface="+mn-cs"/>
              </a:rPr>
              <a:t>God</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that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he</a:t>
            </a:r>
            <a:r>
              <a:rPr lang="fr-FR" sz="1200" kern="1200" dirty="0" smtClean="0">
                <a:solidFill>
                  <a:schemeClr val="tx1"/>
                </a:solidFill>
                <a:latin typeface="+mn-lt"/>
                <a:ea typeface="+mn-ea"/>
                <a:cs typeface="+mn-cs"/>
              </a:rPr>
              <a:t> has the power to </a:t>
            </a:r>
            <a:r>
              <a:rPr lang="fr-FR" sz="1200" kern="1200" dirty="0" err="1" smtClean="0">
                <a:solidFill>
                  <a:schemeClr val="tx1"/>
                </a:solidFill>
                <a:latin typeface="+mn-lt"/>
                <a:ea typeface="+mn-ea"/>
                <a:cs typeface="+mn-cs"/>
              </a:rPr>
              <a:t>turn</a:t>
            </a:r>
            <a:r>
              <a:rPr lang="fr-FR" sz="1200" kern="1200" dirty="0" smtClean="0">
                <a:solidFill>
                  <a:schemeClr val="tx1"/>
                </a:solidFill>
                <a:latin typeface="+mn-lt"/>
                <a:ea typeface="+mn-ea"/>
                <a:cs typeface="+mn-cs"/>
              </a:rPr>
              <a:t> a stone </a:t>
            </a:r>
            <a:r>
              <a:rPr lang="fr-FR" sz="1200" kern="1200" dirty="0" err="1" smtClean="0">
                <a:solidFill>
                  <a:schemeClr val="tx1"/>
                </a:solidFill>
                <a:latin typeface="+mn-lt"/>
                <a:ea typeface="+mn-ea"/>
                <a:cs typeface="+mn-cs"/>
              </a:rPr>
              <a:t>into</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bread</a:t>
            </a:r>
            <a:r>
              <a:rPr lang="fr-FR" sz="1200" kern="1200" dirty="0" smtClean="0">
                <a:solidFill>
                  <a:schemeClr val="tx1"/>
                </a:solidFill>
                <a:latin typeface="+mn-lt"/>
                <a:ea typeface="+mn-ea"/>
                <a:cs typeface="+mn-cs"/>
              </a:rPr>
              <a:t> for </a:t>
            </a:r>
            <a:r>
              <a:rPr lang="fr-FR" sz="1200" kern="1200" dirty="0" err="1" smtClean="0">
                <a:solidFill>
                  <a:schemeClr val="tx1"/>
                </a:solidFill>
                <a:latin typeface="+mn-lt"/>
                <a:ea typeface="+mn-ea"/>
                <a:cs typeface="+mn-cs"/>
              </a:rPr>
              <a:t>immediate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consumption</a:t>
            </a:r>
            <a:r>
              <a:rPr lang="fr-FR" sz="1200" kern="1200" dirty="0" smtClean="0">
                <a:solidFill>
                  <a:schemeClr val="tx1"/>
                </a:solidFill>
                <a:latin typeface="+mn-lt"/>
                <a:ea typeface="+mn-ea"/>
                <a:cs typeface="+mn-cs"/>
              </a:rPr>
              <a:t>. But </a:t>
            </a:r>
            <a:r>
              <a:rPr lang="fr-FR" sz="1200" kern="1200" dirty="0" err="1" smtClean="0">
                <a:solidFill>
                  <a:schemeClr val="tx1"/>
                </a:solidFill>
                <a:latin typeface="+mn-lt"/>
                <a:ea typeface="+mn-ea"/>
                <a:cs typeface="+mn-cs"/>
              </a:rPr>
              <a:t>Jesus</a:t>
            </a:r>
            <a:r>
              <a:rPr lang="fr-FR" sz="1200" kern="1200" dirty="0" smtClean="0">
                <a:solidFill>
                  <a:schemeClr val="tx1"/>
                </a:solidFill>
                <a:latin typeface="+mn-lt"/>
                <a:ea typeface="+mn-ea"/>
                <a:cs typeface="+mn-cs"/>
              </a:rPr>
              <a:t> shows </a:t>
            </a:r>
            <a:r>
              <a:rPr lang="fr-FR" sz="1200" kern="1200" dirty="0" err="1" smtClean="0">
                <a:solidFill>
                  <a:schemeClr val="tx1"/>
                </a:solidFill>
                <a:latin typeface="+mn-lt"/>
                <a:ea typeface="+mn-ea"/>
                <a:cs typeface="+mn-cs"/>
              </a:rPr>
              <a:t>that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God</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is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wise</a:t>
            </a:r>
            <a:r>
              <a:rPr lang="fr-FR" sz="1200" kern="1200" dirty="0" smtClean="0">
                <a:solidFill>
                  <a:schemeClr val="tx1"/>
                </a:solidFill>
                <a:latin typeface="+mn-lt"/>
                <a:ea typeface="+mn-ea"/>
                <a:cs typeface="+mn-cs"/>
              </a:rPr>
              <a:t> and </a:t>
            </a:r>
            <a:r>
              <a:rPr lang="fr-FR" sz="1200" kern="1200" dirty="0" err="1" smtClean="0">
                <a:solidFill>
                  <a:schemeClr val="tx1"/>
                </a:solidFill>
                <a:latin typeface="+mn-lt"/>
                <a:ea typeface="+mn-ea"/>
                <a:cs typeface="+mn-cs"/>
              </a:rPr>
              <a:t>does</a:t>
            </a:r>
            <a:r>
              <a:rPr lang="fr-FR" sz="1200" kern="1200" dirty="0" smtClean="0">
                <a:solidFill>
                  <a:schemeClr val="tx1"/>
                </a:solidFill>
                <a:latin typeface="+mn-lt"/>
                <a:ea typeface="+mn-ea"/>
                <a:cs typeface="+mn-cs"/>
              </a:rPr>
              <a:t> not </a:t>
            </a:r>
            <a:r>
              <a:rPr lang="fr-FR" sz="1200" kern="1200" dirty="0" err="1" smtClean="0">
                <a:solidFill>
                  <a:schemeClr val="tx1"/>
                </a:solidFill>
                <a:latin typeface="+mn-lt"/>
                <a:ea typeface="+mn-ea"/>
                <a:cs typeface="+mn-cs"/>
              </a:rPr>
              <a:t>need</a:t>
            </a:r>
            <a:r>
              <a:rPr lang="fr-FR" sz="1200" kern="1200" dirty="0" smtClean="0">
                <a:solidFill>
                  <a:schemeClr val="tx1"/>
                </a:solidFill>
                <a:latin typeface="+mn-lt"/>
                <a:ea typeface="+mn-ea"/>
                <a:cs typeface="+mn-cs"/>
              </a:rPr>
              <a:t> to </a:t>
            </a:r>
            <a:r>
              <a:rPr lang="fr-FR" sz="1200" kern="1200" dirty="0" err="1" smtClean="0">
                <a:solidFill>
                  <a:schemeClr val="tx1"/>
                </a:solidFill>
                <a:latin typeface="+mn-lt"/>
                <a:ea typeface="+mn-ea"/>
                <a:cs typeface="+mn-cs"/>
              </a:rPr>
              <a:t>prove</a:t>
            </a:r>
            <a:r>
              <a:rPr lang="fr-FR" sz="1200" kern="1200" dirty="0" smtClean="0">
                <a:solidFill>
                  <a:schemeClr val="tx1"/>
                </a:solidFill>
                <a:latin typeface="+mn-lt"/>
                <a:ea typeface="+mn-ea"/>
                <a:cs typeface="+mn-cs"/>
              </a:rPr>
              <a:t> to Satan </a:t>
            </a:r>
            <a:r>
              <a:rPr lang="fr-FR" sz="1200" kern="1200" dirty="0" err="1" smtClean="0">
                <a:solidFill>
                  <a:schemeClr val="tx1"/>
                </a:solidFill>
                <a:latin typeface="+mn-lt"/>
                <a:ea typeface="+mn-ea"/>
                <a:cs typeface="+mn-cs"/>
              </a:rPr>
              <a:t>that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he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is</a:t>
            </a:r>
            <a:r>
              <a:rPr lang="fr-FR" sz="1200" kern="1200" dirty="0" smtClean="0">
                <a:solidFill>
                  <a:schemeClr val="tx1"/>
                </a:solidFill>
                <a:latin typeface="+mn-lt"/>
                <a:ea typeface="+mn-ea"/>
                <a:cs typeface="+mn-cs"/>
              </a:rPr>
              <a:t> the Son of </a:t>
            </a:r>
            <a:r>
              <a:rPr lang="fr-FR" sz="1200" kern="1200" dirty="0" err="1" smtClean="0">
                <a:solidFill>
                  <a:schemeClr val="tx1"/>
                </a:solidFill>
                <a:latin typeface="+mn-lt"/>
                <a:ea typeface="+mn-ea"/>
                <a:cs typeface="+mn-cs"/>
              </a:rPr>
              <a:t>God</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God</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doesn’t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play</a:t>
            </a:r>
            <a:r>
              <a:rPr lang="fr-FR" sz="1200" kern="1200" dirty="0" smtClean="0">
                <a:solidFill>
                  <a:schemeClr val="tx1"/>
                </a:solidFill>
                <a:latin typeface="+mn-lt"/>
                <a:ea typeface="+mn-ea"/>
                <a:cs typeface="+mn-cs"/>
              </a:rPr>
              <a:t> the </a:t>
            </a:r>
            <a:r>
              <a:rPr lang="fr-FR" sz="1200" kern="1200" dirty="0" err="1" smtClean="0">
                <a:solidFill>
                  <a:schemeClr val="tx1"/>
                </a:solidFill>
                <a:latin typeface="+mn-lt"/>
                <a:ea typeface="+mn-ea"/>
                <a:cs typeface="+mn-cs"/>
              </a:rPr>
              <a:t>magician</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he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does</a:t>
            </a:r>
            <a:r>
              <a:rPr lang="fr-FR" sz="1200" kern="1200" dirty="0" smtClean="0">
                <a:solidFill>
                  <a:schemeClr val="tx1"/>
                </a:solidFill>
                <a:latin typeface="+mn-lt"/>
                <a:ea typeface="+mn-ea"/>
                <a:cs typeface="+mn-cs"/>
              </a:rPr>
              <a:t> not put on a show for </a:t>
            </a:r>
            <a:r>
              <a:rPr lang="fr-FR" sz="1200" kern="1200" dirty="0" err="1" smtClean="0">
                <a:solidFill>
                  <a:schemeClr val="tx1"/>
                </a:solidFill>
                <a:latin typeface="+mn-lt"/>
                <a:ea typeface="+mn-ea"/>
                <a:cs typeface="+mn-cs"/>
              </a:rPr>
              <a:t>applause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praise</a:t>
            </a:r>
            <a:r>
              <a:rPr lang="fr-FR" sz="1200" kern="1200" dirty="0" smtClean="0">
                <a:solidFill>
                  <a:schemeClr val="tx1"/>
                </a:solidFill>
                <a:latin typeface="+mn-lt"/>
                <a:ea typeface="+mn-ea"/>
                <a:cs typeface="+mn-cs"/>
              </a:rPr>
              <a:t>, or </a:t>
            </a:r>
            <a:r>
              <a:rPr lang="fr-FR" sz="1200" kern="1200" dirty="0" err="1" smtClean="0">
                <a:solidFill>
                  <a:schemeClr val="tx1"/>
                </a:solidFill>
                <a:latin typeface="+mn-lt"/>
                <a:ea typeface="+mn-ea"/>
                <a:cs typeface="+mn-cs"/>
              </a:rPr>
              <a:t>approval</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God</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is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God</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without</a:t>
            </a:r>
            <a:r>
              <a:rPr lang="fr-FR" sz="1200" kern="1200" dirty="0" smtClean="0">
                <a:solidFill>
                  <a:schemeClr val="tx1"/>
                </a:solidFill>
                <a:latin typeface="+mn-lt"/>
                <a:ea typeface="+mn-ea"/>
                <a:cs typeface="+mn-cs"/>
              </a:rPr>
              <a:t> us. Satan </a:t>
            </a:r>
            <a:r>
              <a:rPr lang="fr-FR" sz="1200" kern="1200" dirty="0" err="1" smtClean="0">
                <a:solidFill>
                  <a:schemeClr val="tx1"/>
                </a:solidFill>
                <a:latin typeface="+mn-lt"/>
                <a:ea typeface="+mn-ea"/>
                <a:cs typeface="+mn-cs"/>
              </a:rPr>
              <a:t>knows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this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very</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well</a:t>
            </a:r>
            <a:r>
              <a:rPr lang="fr-FR" sz="1200" kern="1200" dirty="0" smtClean="0">
                <a:solidFill>
                  <a:schemeClr val="tx1"/>
                </a:solidFill>
                <a:latin typeface="+mn-lt"/>
                <a:ea typeface="+mn-ea"/>
                <a:cs typeface="+mn-cs"/>
              </a:rPr>
              <a:t>, but </a:t>
            </a:r>
            <a:r>
              <a:rPr lang="fr-FR" sz="1200" kern="1200" dirty="0" err="1" smtClean="0">
                <a:solidFill>
                  <a:schemeClr val="tx1"/>
                </a:solidFill>
                <a:latin typeface="+mn-lt"/>
                <a:ea typeface="+mn-ea"/>
                <a:cs typeface="+mn-cs"/>
              </a:rPr>
              <a:t>he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is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seductive</a:t>
            </a:r>
            <a:r>
              <a:rPr lang="fr-FR" sz="1200" kern="1200" dirty="0" smtClean="0">
                <a:solidFill>
                  <a:schemeClr val="tx1"/>
                </a:solidFill>
                <a:latin typeface="+mn-lt"/>
                <a:ea typeface="+mn-ea"/>
                <a:cs typeface="+mn-cs"/>
              </a:rPr>
              <a:t> and </a:t>
            </a:r>
            <a:r>
              <a:rPr lang="fr-FR" sz="1200" kern="1200" dirty="0" err="1" smtClean="0">
                <a:solidFill>
                  <a:schemeClr val="tx1"/>
                </a:solidFill>
                <a:latin typeface="+mn-lt"/>
                <a:ea typeface="+mn-ea"/>
                <a:cs typeface="+mn-cs"/>
              </a:rPr>
              <a:t>mean</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Jesus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responds</a:t>
            </a:r>
            <a:r>
              <a:rPr lang="fr-FR" sz="1200" kern="1200" dirty="0" smtClean="0">
                <a:solidFill>
                  <a:schemeClr val="tx1"/>
                </a:solidFill>
                <a:latin typeface="+mn-lt"/>
                <a:ea typeface="+mn-ea"/>
                <a:cs typeface="+mn-cs"/>
              </a:rPr>
              <a:t> and </a:t>
            </a:r>
            <a:r>
              <a:rPr lang="fr-FR" sz="1200" kern="1200" dirty="0" err="1" smtClean="0">
                <a:solidFill>
                  <a:schemeClr val="tx1"/>
                </a:solidFill>
                <a:latin typeface="+mn-lt"/>
                <a:ea typeface="+mn-ea"/>
                <a:cs typeface="+mn-cs"/>
              </a:rPr>
              <a:t>confirms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that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he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is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truly</a:t>
            </a:r>
            <a:r>
              <a:rPr lang="fr-FR" sz="1200" kern="1200" dirty="0" smtClean="0">
                <a:solidFill>
                  <a:schemeClr val="tx1"/>
                </a:solidFill>
                <a:latin typeface="+mn-lt"/>
                <a:ea typeface="+mn-ea"/>
                <a:cs typeface="+mn-cs"/>
              </a:rPr>
              <a:t> the Son of </a:t>
            </a:r>
            <a:r>
              <a:rPr lang="fr-FR" sz="1200" kern="1200" dirty="0" err="1" smtClean="0">
                <a:solidFill>
                  <a:schemeClr val="tx1"/>
                </a:solidFill>
                <a:latin typeface="+mn-lt"/>
                <a:ea typeface="+mn-ea"/>
                <a:cs typeface="+mn-cs"/>
              </a:rPr>
              <a:t>God</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without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needing</a:t>
            </a:r>
            <a:r>
              <a:rPr lang="fr-FR" sz="1200" kern="1200" dirty="0" smtClean="0">
                <a:solidFill>
                  <a:schemeClr val="tx1"/>
                </a:solidFill>
                <a:latin typeface="+mn-lt"/>
                <a:ea typeface="+mn-ea"/>
                <a:cs typeface="+mn-cs"/>
              </a:rPr>
              <a:t> to change stones </a:t>
            </a:r>
            <a:r>
              <a:rPr lang="fr-FR" sz="1200" kern="1200" dirty="0" err="1" smtClean="0">
                <a:solidFill>
                  <a:schemeClr val="tx1"/>
                </a:solidFill>
                <a:latin typeface="+mn-lt"/>
                <a:ea typeface="+mn-ea"/>
                <a:cs typeface="+mn-cs"/>
              </a:rPr>
              <a:t>into</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food</a:t>
            </a:r>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There are </a:t>
            </a:r>
            <a:r>
              <a:rPr lang="fr-FR" sz="1200" kern="1200" dirty="0" err="1" smtClean="0">
                <a:solidFill>
                  <a:schemeClr val="tx1"/>
                </a:solidFill>
                <a:latin typeface="+mn-lt"/>
                <a:ea typeface="+mn-ea"/>
                <a:cs typeface="+mn-cs"/>
              </a:rPr>
              <a:t>at</a:t>
            </a:r>
            <a:r>
              <a:rPr lang="fr-FR" sz="1200" kern="1200" dirty="0" smtClean="0">
                <a:solidFill>
                  <a:schemeClr val="tx1"/>
                </a:solidFill>
                <a:latin typeface="+mn-lt"/>
                <a:ea typeface="+mn-ea"/>
                <a:cs typeface="+mn-cs"/>
              </a:rPr>
              <a:t> least 4 aspects in </a:t>
            </a:r>
            <a:r>
              <a:rPr lang="fr-FR" sz="1200" kern="1200" dirty="0" err="1" smtClean="0">
                <a:solidFill>
                  <a:schemeClr val="tx1"/>
                </a:solidFill>
                <a:latin typeface="+mn-lt"/>
                <a:ea typeface="+mn-ea"/>
                <a:cs typeface="+mn-cs"/>
              </a:rPr>
              <a:t>this</a:t>
            </a:r>
            <a:r>
              <a:rPr lang="fr-FR" sz="1200" kern="1200" dirty="0" smtClean="0">
                <a:solidFill>
                  <a:schemeClr val="tx1"/>
                </a:solidFill>
                <a:latin typeface="+mn-lt"/>
                <a:ea typeface="+mn-ea"/>
                <a:cs typeface="+mn-cs"/>
              </a:rPr>
              <a:t> first </a:t>
            </a:r>
            <a:r>
              <a:rPr lang="fr-FR" sz="1200" kern="1200" dirty="0" err="1" smtClean="0">
                <a:solidFill>
                  <a:schemeClr val="tx1"/>
                </a:solidFill>
                <a:latin typeface="+mn-lt"/>
                <a:ea typeface="+mn-ea"/>
                <a:cs typeface="+mn-cs"/>
              </a:rPr>
              <a:t>temptation</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lust</a:t>
            </a:r>
            <a:r>
              <a:rPr lang="fr-FR" sz="1200" kern="1200" dirty="0" smtClean="0">
                <a:solidFill>
                  <a:schemeClr val="tx1"/>
                </a:solidFill>
                <a:latin typeface="+mn-lt"/>
                <a:ea typeface="+mn-ea"/>
                <a:cs typeface="+mn-cs"/>
              </a:rPr>
              <a:t>, possession, </a:t>
            </a:r>
            <a:r>
              <a:rPr lang="fr-FR" sz="1200" kern="1200" dirty="0" err="1" smtClean="0">
                <a:solidFill>
                  <a:schemeClr val="tx1"/>
                </a:solidFill>
                <a:latin typeface="+mn-lt"/>
                <a:ea typeface="+mn-ea"/>
                <a:cs typeface="+mn-cs"/>
              </a:rPr>
              <a:t>selfishness</a:t>
            </a:r>
            <a:r>
              <a:rPr lang="fr-FR" sz="1200" kern="1200" dirty="0" smtClean="0">
                <a:solidFill>
                  <a:schemeClr val="tx1"/>
                </a:solidFill>
                <a:latin typeface="+mn-lt"/>
                <a:ea typeface="+mn-ea"/>
                <a:cs typeface="+mn-cs"/>
              </a:rPr>
              <a:t>, and </a:t>
            </a:r>
            <a:r>
              <a:rPr lang="fr-FR" sz="1200" kern="1200" dirty="0" err="1" smtClean="0">
                <a:solidFill>
                  <a:schemeClr val="tx1"/>
                </a:solidFill>
                <a:latin typeface="+mn-lt"/>
                <a:ea typeface="+mn-ea"/>
                <a:cs typeface="+mn-cs"/>
              </a:rPr>
              <a:t>jealousy</a:t>
            </a:r>
            <a:r>
              <a:rPr lang="fr-FR" sz="1200" kern="1200" dirty="0" smtClean="0">
                <a:solidFill>
                  <a:schemeClr val="tx1"/>
                </a:solidFill>
                <a:latin typeface="+mn-lt"/>
                <a:ea typeface="+mn-ea"/>
                <a:cs typeface="+mn-cs"/>
              </a:rPr>
              <a:t>... The </a:t>
            </a:r>
            <a:r>
              <a:rPr lang="fr-FR" sz="1200" kern="1200" dirty="0" err="1" smtClean="0">
                <a:solidFill>
                  <a:schemeClr val="tx1"/>
                </a:solidFill>
                <a:latin typeface="+mn-lt"/>
                <a:ea typeface="+mn-ea"/>
                <a:cs typeface="+mn-cs"/>
              </a:rPr>
              <a:t>devil</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wants</a:t>
            </a:r>
            <a:r>
              <a:rPr lang="fr-FR" sz="1200" kern="1200" dirty="0" smtClean="0">
                <a:solidFill>
                  <a:schemeClr val="tx1"/>
                </a:solidFill>
                <a:latin typeface="+mn-lt"/>
                <a:ea typeface="+mn-ea"/>
                <a:cs typeface="+mn-cs"/>
              </a:rPr>
              <a:t> to </a:t>
            </a:r>
            <a:r>
              <a:rPr lang="fr-FR" sz="1200" kern="1200" dirty="0" err="1" smtClean="0">
                <a:solidFill>
                  <a:schemeClr val="tx1"/>
                </a:solidFill>
                <a:latin typeface="+mn-lt"/>
                <a:ea typeface="+mn-ea"/>
                <a:cs typeface="+mn-cs"/>
              </a:rPr>
              <a:t>take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everything</a:t>
            </a:r>
            <a:r>
              <a:rPr lang="fr-FR" sz="1200" kern="1200" dirty="0" smtClean="0">
                <a:solidFill>
                  <a:schemeClr val="tx1"/>
                </a:solidFill>
                <a:latin typeface="+mn-lt"/>
                <a:ea typeface="+mn-ea"/>
                <a:cs typeface="+mn-cs"/>
              </a:rPr>
              <a:t> and </a:t>
            </a:r>
            <a:r>
              <a:rPr lang="fr-FR" sz="1200" kern="1200" dirty="0" err="1" smtClean="0">
                <a:solidFill>
                  <a:schemeClr val="tx1"/>
                </a:solidFill>
                <a:latin typeface="+mn-lt"/>
                <a:ea typeface="+mn-ea"/>
                <a:cs typeface="+mn-cs"/>
              </a:rPr>
              <a:t>pretends</a:t>
            </a:r>
            <a:r>
              <a:rPr lang="fr-FR" sz="1200" kern="1200" dirty="0" smtClean="0">
                <a:solidFill>
                  <a:schemeClr val="tx1"/>
                </a:solidFill>
                <a:latin typeface="+mn-lt"/>
                <a:ea typeface="+mn-ea"/>
                <a:cs typeface="+mn-cs"/>
              </a:rPr>
              <a:t> to </a:t>
            </a:r>
            <a:r>
              <a:rPr lang="fr-FR" sz="1200" kern="1200" dirty="0" err="1" smtClean="0">
                <a:solidFill>
                  <a:schemeClr val="tx1"/>
                </a:solidFill>
                <a:latin typeface="+mn-lt"/>
                <a:ea typeface="+mn-ea"/>
                <a:cs typeface="+mn-cs"/>
              </a:rPr>
              <a:t>give</a:t>
            </a:r>
            <a:r>
              <a:rPr lang="fr-FR" sz="1200" kern="1200" dirty="0" smtClean="0">
                <a:solidFill>
                  <a:schemeClr val="tx1"/>
                </a:solidFill>
                <a:latin typeface="+mn-lt"/>
                <a:ea typeface="+mn-ea"/>
                <a:cs typeface="+mn-cs"/>
              </a:rPr>
              <a:t>… but </a:t>
            </a:r>
            <a:r>
              <a:rPr lang="fr-FR" sz="1200" kern="1200" dirty="0" err="1" smtClean="0">
                <a:solidFill>
                  <a:schemeClr val="tx1"/>
                </a:solidFill>
                <a:latin typeface="+mn-lt"/>
                <a:ea typeface="+mn-ea"/>
                <a:cs typeface="+mn-cs"/>
              </a:rPr>
              <a:t>he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acts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through</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cunning</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seduction</a:t>
            </a:r>
            <a:r>
              <a:rPr lang="fr-FR" sz="1200" kern="1200" dirty="0" smtClean="0">
                <a:solidFill>
                  <a:schemeClr val="tx1"/>
                </a:solidFill>
                <a:latin typeface="+mn-lt"/>
                <a:ea typeface="+mn-ea"/>
                <a:cs typeface="+mn-cs"/>
              </a:rPr>
              <a:t>, or violence. </a:t>
            </a:r>
            <a:r>
              <a:rPr lang="fr-FR" sz="1200" kern="1200" dirty="0" err="1" smtClean="0">
                <a:solidFill>
                  <a:schemeClr val="tx1"/>
                </a:solidFill>
                <a:latin typeface="+mn-lt"/>
                <a:ea typeface="+mn-ea"/>
                <a:cs typeface="+mn-cs"/>
              </a:rPr>
              <a:t>Don’t</a:t>
            </a:r>
            <a:r>
              <a:rPr lang="fr-FR" sz="1200" kern="1200" dirty="0" smtClean="0">
                <a:solidFill>
                  <a:schemeClr val="tx1"/>
                </a:solidFill>
                <a:latin typeface="+mn-lt"/>
                <a:ea typeface="+mn-ea"/>
                <a:cs typeface="+mn-cs"/>
              </a:rPr>
              <a:t> let </a:t>
            </a:r>
            <a:r>
              <a:rPr lang="fr-FR" sz="1200" kern="1200" dirty="0" err="1" smtClean="0">
                <a:solidFill>
                  <a:schemeClr val="tx1"/>
                </a:solidFill>
                <a:latin typeface="+mn-lt"/>
                <a:ea typeface="+mn-ea"/>
                <a:cs typeface="+mn-cs"/>
              </a:rPr>
              <a:t>yourself</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be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deceived</a:t>
            </a:r>
            <a:r>
              <a:rPr lang="fr-FR" sz="1200" kern="1200" dirty="0" smtClean="0">
                <a:solidFill>
                  <a:schemeClr val="tx1"/>
                </a:solidFill>
                <a:latin typeface="+mn-lt"/>
                <a:ea typeface="+mn-ea"/>
                <a:cs typeface="+mn-cs"/>
              </a:rPr>
              <a:t>."</a:t>
            </a: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pPr/>
              <a:t>6</a:t>
            </a:fld>
            <a:endParaRPr lang="fr-FR"/>
          </a:p>
        </p:txBody>
      </p:sp>
    </p:spTree>
    <p:extLst>
      <p:ext uri="{BB962C8B-B14F-4D97-AF65-F5344CB8AC3E}">
        <p14:creationId xmlns:p14="http://schemas.microsoft.com/office/powerpoint/2010/main" val="619993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200" b="1" kern="1200" dirty="0" smtClean="0">
                <a:solidFill>
                  <a:schemeClr val="tx1"/>
                </a:solidFill>
                <a:latin typeface="+mn-lt"/>
                <a:ea typeface="+mn-ea"/>
                <a:cs typeface="+mn-cs"/>
              </a:rPr>
              <a:t>"‘Man </a:t>
            </a:r>
            <a:r>
              <a:rPr lang="fr-FR" sz="1200" b="1" kern="1200" dirty="0" err="1" smtClean="0">
                <a:solidFill>
                  <a:schemeClr val="tx1"/>
                </a:solidFill>
                <a:latin typeface="+mn-lt"/>
                <a:ea typeface="+mn-ea"/>
                <a:cs typeface="+mn-cs"/>
              </a:rPr>
              <a:t>shall</a:t>
            </a:r>
            <a:r>
              <a:rPr lang="fr-FR" sz="1200" b="1" kern="1200" dirty="0" smtClean="0">
                <a:solidFill>
                  <a:schemeClr val="tx1"/>
                </a:solidFill>
                <a:latin typeface="+mn-lt"/>
                <a:ea typeface="+mn-ea"/>
                <a:cs typeface="+mn-cs"/>
              </a:rPr>
              <a:t> not live on </a:t>
            </a:r>
            <a:r>
              <a:rPr lang="fr-FR" sz="1200" b="1" kern="1200" dirty="0" err="1" smtClean="0">
                <a:solidFill>
                  <a:schemeClr val="tx1"/>
                </a:solidFill>
                <a:latin typeface="+mn-lt"/>
                <a:ea typeface="+mn-ea"/>
                <a:cs typeface="+mn-cs"/>
              </a:rPr>
              <a:t>bread</a:t>
            </a:r>
            <a:r>
              <a:rPr lang="fr-FR" sz="1200" b="1" kern="1200" dirty="0" smtClean="0">
                <a:solidFill>
                  <a:schemeClr val="tx1"/>
                </a:solidFill>
                <a:latin typeface="+mn-lt"/>
                <a:ea typeface="+mn-ea"/>
                <a:cs typeface="+mn-cs"/>
              </a:rPr>
              <a:t> </a:t>
            </a:r>
            <a:r>
              <a:rPr lang="fr-FR" sz="1200" b="1" kern="1200" dirty="0" err="1" smtClean="0">
                <a:solidFill>
                  <a:schemeClr val="tx1"/>
                </a:solidFill>
                <a:latin typeface="+mn-lt"/>
                <a:ea typeface="+mn-ea"/>
                <a:cs typeface="+mn-cs"/>
              </a:rPr>
              <a:t>alone</a:t>
            </a:r>
            <a:r>
              <a:rPr lang="fr-FR" sz="1200" b="1" kern="1200" dirty="0" smtClean="0">
                <a:solidFill>
                  <a:schemeClr val="tx1"/>
                </a:solidFill>
                <a:latin typeface="+mn-lt"/>
                <a:ea typeface="+mn-ea"/>
                <a:cs typeface="+mn-cs"/>
              </a:rPr>
              <a:t>, but on </a:t>
            </a:r>
            <a:r>
              <a:rPr lang="fr-FR" sz="1200" b="1" kern="1200" dirty="0" err="1" smtClean="0">
                <a:solidFill>
                  <a:schemeClr val="tx1"/>
                </a:solidFill>
                <a:latin typeface="+mn-lt"/>
                <a:ea typeface="+mn-ea"/>
                <a:cs typeface="+mn-cs"/>
              </a:rPr>
              <a:t>every</a:t>
            </a:r>
            <a:r>
              <a:rPr lang="fr-FR" sz="1200" b="1" kern="1200" dirty="0" smtClean="0">
                <a:solidFill>
                  <a:schemeClr val="tx1"/>
                </a:solidFill>
                <a:latin typeface="+mn-lt"/>
                <a:ea typeface="+mn-ea"/>
                <a:cs typeface="+mn-cs"/>
              </a:rPr>
              <a:t> </a:t>
            </a:r>
            <a:r>
              <a:rPr lang="fr-FR" sz="1200" b="1" kern="1200" dirty="0" err="1" smtClean="0">
                <a:solidFill>
                  <a:schemeClr val="tx1"/>
                </a:solidFill>
                <a:latin typeface="+mn-lt"/>
                <a:ea typeface="+mn-ea"/>
                <a:cs typeface="+mn-cs"/>
              </a:rPr>
              <a:t>word</a:t>
            </a:r>
            <a:r>
              <a:rPr lang="fr-FR" sz="1200" b="1" kern="1200" dirty="0" smtClean="0">
                <a:solidFill>
                  <a:schemeClr val="tx1"/>
                </a:solidFill>
                <a:latin typeface="+mn-lt"/>
                <a:ea typeface="+mn-ea"/>
                <a:cs typeface="+mn-cs"/>
              </a:rPr>
              <a:t> </a:t>
            </a:r>
            <a:r>
              <a:rPr lang="fr-FR" sz="1200" b="1" kern="1200" dirty="0" err="1" smtClean="0">
                <a:solidFill>
                  <a:schemeClr val="tx1"/>
                </a:solidFill>
                <a:latin typeface="+mn-lt"/>
                <a:ea typeface="+mn-ea"/>
                <a:cs typeface="+mn-cs"/>
              </a:rPr>
              <a:t>that</a:t>
            </a:r>
            <a:r>
              <a:rPr lang="fr-FR" sz="1200" b="1" kern="1200" dirty="0" smtClean="0">
                <a:solidFill>
                  <a:schemeClr val="tx1"/>
                </a:solidFill>
                <a:latin typeface="+mn-lt"/>
                <a:ea typeface="+mn-ea"/>
                <a:cs typeface="+mn-cs"/>
              </a:rPr>
              <a:t> </a:t>
            </a:r>
            <a:r>
              <a:rPr lang="fr-FR" sz="1200" b="1" kern="1200" dirty="0" err="1" smtClean="0">
                <a:solidFill>
                  <a:schemeClr val="tx1"/>
                </a:solidFill>
                <a:latin typeface="+mn-lt"/>
                <a:ea typeface="+mn-ea"/>
                <a:cs typeface="+mn-cs"/>
              </a:rPr>
              <a:t>comes</a:t>
            </a:r>
            <a:r>
              <a:rPr lang="fr-FR" sz="1200" b="1" kern="1200" dirty="0" smtClean="0">
                <a:solidFill>
                  <a:schemeClr val="tx1"/>
                </a:solidFill>
                <a:latin typeface="+mn-lt"/>
                <a:ea typeface="+mn-ea"/>
                <a:cs typeface="+mn-cs"/>
              </a:rPr>
              <a:t> </a:t>
            </a:r>
            <a:r>
              <a:rPr lang="fr-FR" sz="1200" b="1" kern="1200" dirty="0" err="1" smtClean="0">
                <a:solidFill>
                  <a:schemeClr val="tx1"/>
                </a:solidFill>
                <a:latin typeface="+mn-lt"/>
                <a:ea typeface="+mn-ea"/>
                <a:cs typeface="+mn-cs"/>
              </a:rPr>
              <a:t>from</a:t>
            </a:r>
            <a:r>
              <a:rPr lang="fr-FR" sz="1200" b="1" kern="1200" dirty="0" smtClean="0">
                <a:solidFill>
                  <a:schemeClr val="tx1"/>
                </a:solidFill>
                <a:latin typeface="+mn-lt"/>
                <a:ea typeface="+mn-ea"/>
                <a:cs typeface="+mn-cs"/>
              </a:rPr>
              <a:t> the </a:t>
            </a:r>
            <a:r>
              <a:rPr lang="fr-FR" sz="1200" b="1" kern="1200" dirty="0" err="1" smtClean="0">
                <a:solidFill>
                  <a:schemeClr val="tx1"/>
                </a:solidFill>
                <a:latin typeface="+mn-lt"/>
                <a:ea typeface="+mn-ea"/>
                <a:cs typeface="+mn-cs"/>
              </a:rPr>
              <a:t>mouth</a:t>
            </a:r>
            <a:r>
              <a:rPr lang="fr-FR" sz="1200" b="1" kern="1200" dirty="0" smtClean="0">
                <a:solidFill>
                  <a:schemeClr val="tx1"/>
                </a:solidFill>
                <a:latin typeface="+mn-lt"/>
                <a:ea typeface="+mn-ea"/>
                <a:cs typeface="+mn-cs"/>
              </a:rPr>
              <a:t> of </a:t>
            </a:r>
            <a:r>
              <a:rPr lang="fr-FR" sz="1200" b="1" kern="1200" dirty="0" err="1" smtClean="0">
                <a:solidFill>
                  <a:schemeClr val="tx1"/>
                </a:solidFill>
                <a:latin typeface="+mn-lt"/>
                <a:ea typeface="+mn-ea"/>
                <a:cs typeface="+mn-cs"/>
              </a:rPr>
              <a:t>God</a:t>
            </a:r>
            <a:r>
              <a:rPr lang="fr-FR" sz="1200" b="1" kern="1200" dirty="0" smtClean="0">
                <a:solidFill>
                  <a:schemeClr val="tx1"/>
                </a:solidFill>
                <a:latin typeface="+mn-lt"/>
                <a:ea typeface="+mn-ea"/>
                <a:cs typeface="+mn-cs"/>
              </a:rPr>
              <a:t>.’ (v.4)  </a:t>
            </a:r>
          </a:p>
          <a:p>
            <a:r>
              <a:rPr lang="fr-FR" sz="1200" kern="1200" dirty="0" smtClean="0">
                <a:solidFill>
                  <a:schemeClr val="tx1"/>
                </a:solidFill>
                <a:latin typeface="+mn-lt"/>
                <a:ea typeface="+mn-ea"/>
                <a:cs typeface="+mn-cs"/>
              </a:rPr>
              <a:t>Can </a:t>
            </a:r>
            <a:r>
              <a:rPr lang="fr-FR" sz="1200" kern="1200" dirty="0" err="1" smtClean="0">
                <a:solidFill>
                  <a:schemeClr val="tx1"/>
                </a:solidFill>
                <a:latin typeface="+mn-lt"/>
                <a:ea typeface="+mn-ea"/>
                <a:cs typeface="+mn-cs"/>
              </a:rPr>
              <a:t>we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distinguish</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between</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temptations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related</a:t>
            </a:r>
            <a:r>
              <a:rPr lang="fr-FR" sz="1200" kern="1200" dirty="0" smtClean="0">
                <a:solidFill>
                  <a:schemeClr val="tx1"/>
                </a:solidFill>
                <a:latin typeface="+mn-lt"/>
                <a:ea typeface="+mn-ea"/>
                <a:cs typeface="+mn-cs"/>
              </a:rPr>
              <a:t> to </a:t>
            </a:r>
            <a:r>
              <a:rPr lang="fr-FR" sz="1200" kern="1200" dirty="0" err="1" smtClean="0">
                <a:solidFill>
                  <a:schemeClr val="tx1"/>
                </a:solidFill>
                <a:latin typeface="+mn-lt"/>
                <a:ea typeface="+mn-ea"/>
                <a:cs typeface="+mn-cs"/>
              </a:rPr>
              <a:t>consumption</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satisfying</a:t>
            </a:r>
            <a:r>
              <a:rPr lang="fr-FR" sz="1200" kern="1200" dirty="0" smtClean="0">
                <a:solidFill>
                  <a:schemeClr val="tx1"/>
                </a:solidFill>
                <a:latin typeface="+mn-lt"/>
                <a:ea typeface="+mn-ea"/>
                <a:cs typeface="+mn-cs"/>
              </a:rPr>
              <a:t> all </a:t>
            </a:r>
            <a:r>
              <a:rPr lang="fr-FR" sz="1200" kern="1200" dirty="0" err="1" smtClean="0">
                <a:solidFill>
                  <a:schemeClr val="tx1"/>
                </a:solidFill>
                <a:latin typeface="+mn-lt"/>
                <a:ea typeface="+mn-ea"/>
                <a:cs typeface="+mn-cs"/>
              </a:rPr>
              <a:t>desires</a:t>
            </a:r>
            <a:r>
              <a:rPr lang="fr-FR" sz="1200" kern="1200" dirty="0" smtClean="0">
                <a:solidFill>
                  <a:schemeClr val="tx1"/>
                </a:solidFill>
                <a:latin typeface="+mn-lt"/>
                <a:ea typeface="+mn-ea"/>
                <a:cs typeface="+mn-cs"/>
              </a:rPr>
              <a:t> and </a:t>
            </a:r>
            <a:r>
              <a:rPr lang="fr-FR" sz="1200" kern="1200" dirty="0" err="1" smtClean="0">
                <a:solidFill>
                  <a:schemeClr val="tx1"/>
                </a:solidFill>
                <a:latin typeface="+mn-lt"/>
                <a:ea typeface="+mn-ea"/>
                <a:cs typeface="+mn-cs"/>
              </a:rPr>
              <a:t>cravings</a:t>
            </a:r>
            <a:r>
              <a:rPr lang="fr-FR" sz="1200" kern="1200" dirty="0" smtClean="0">
                <a:solidFill>
                  <a:schemeClr val="tx1"/>
                </a:solidFill>
                <a:latin typeface="+mn-lt"/>
                <a:ea typeface="+mn-ea"/>
                <a:cs typeface="+mn-cs"/>
              </a:rPr>
              <a:t>? Let us </a:t>
            </a:r>
            <a:r>
              <a:rPr lang="fr-FR" sz="1200" kern="1200" dirty="0" err="1" smtClean="0">
                <a:solidFill>
                  <a:schemeClr val="tx1"/>
                </a:solidFill>
                <a:latin typeface="+mn-lt"/>
                <a:ea typeface="+mn-ea"/>
                <a:cs typeface="+mn-cs"/>
              </a:rPr>
              <a:t>also</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remember</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that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Jesus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taught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his</a:t>
            </a:r>
            <a:r>
              <a:rPr lang="fr-FR" sz="1200" kern="1200" dirty="0" smtClean="0">
                <a:solidFill>
                  <a:schemeClr val="tx1"/>
                </a:solidFill>
                <a:latin typeface="+mn-lt"/>
                <a:ea typeface="+mn-ea"/>
                <a:cs typeface="+mn-cs"/>
              </a:rPr>
              <a:t> disciples to </a:t>
            </a:r>
            <a:r>
              <a:rPr lang="fr-FR" sz="1200" kern="1200" dirty="0" err="1" smtClean="0">
                <a:solidFill>
                  <a:schemeClr val="tx1"/>
                </a:solidFill>
                <a:latin typeface="+mn-lt"/>
                <a:ea typeface="+mn-ea"/>
                <a:cs typeface="+mn-cs"/>
              </a:rPr>
              <a:t>make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their</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needs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known</a:t>
            </a:r>
            <a:r>
              <a:rPr lang="fr-FR" sz="1200" kern="1200" dirty="0" smtClean="0">
                <a:solidFill>
                  <a:schemeClr val="tx1"/>
                </a:solidFill>
                <a:latin typeface="+mn-lt"/>
                <a:ea typeface="+mn-ea"/>
                <a:cs typeface="+mn-cs"/>
              </a:rPr>
              <a:t> to the </a:t>
            </a:r>
            <a:r>
              <a:rPr lang="fr-FR" sz="1200" kern="1200" dirty="0" err="1" smtClean="0">
                <a:solidFill>
                  <a:schemeClr val="tx1"/>
                </a:solidFill>
                <a:latin typeface="+mn-lt"/>
                <a:ea typeface="+mn-ea"/>
                <a:cs typeface="+mn-cs"/>
              </a:rPr>
              <a:t>Heavenly</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Father</a:t>
            </a:r>
            <a:r>
              <a:rPr lang="fr-FR" sz="1200" kern="1200" dirty="0" smtClean="0">
                <a:solidFill>
                  <a:schemeClr val="tx1"/>
                </a:solidFill>
                <a:latin typeface="+mn-lt"/>
                <a:ea typeface="+mn-ea"/>
                <a:cs typeface="+mn-cs"/>
              </a:rPr>
              <a:t>—</a:t>
            </a:r>
            <a:r>
              <a:rPr lang="fr-FR" sz="1200" kern="1200" dirty="0" err="1" smtClean="0">
                <a:solidFill>
                  <a:schemeClr val="tx1"/>
                </a:solidFill>
                <a:latin typeface="+mn-lt"/>
                <a:ea typeface="+mn-ea"/>
                <a:cs typeface="+mn-cs"/>
              </a:rPr>
              <a:t>needs</a:t>
            </a:r>
            <a:r>
              <a:rPr lang="fr-FR" sz="1200" kern="1200" dirty="0" smtClean="0">
                <a:solidFill>
                  <a:schemeClr val="tx1"/>
                </a:solidFill>
                <a:latin typeface="+mn-lt"/>
                <a:ea typeface="+mn-ea"/>
                <a:cs typeface="+mn-cs"/>
              </a:rPr>
              <a:t>, not </a:t>
            </a:r>
            <a:r>
              <a:rPr lang="fr-FR" sz="1200" kern="1200" dirty="0" err="1" smtClean="0">
                <a:solidFill>
                  <a:schemeClr val="tx1"/>
                </a:solidFill>
                <a:latin typeface="+mn-lt"/>
                <a:ea typeface="+mn-ea"/>
                <a:cs typeface="+mn-cs"/>
              </a:rPr>
              <a:t>desires</a:t>
            </a:r>
            <a:r>
              <a:rPr lang="fr-FR" sz="1200" kern="1200" dirty="0" smtClean="0">
                <a:solidFill>
                  <a:schemeClr val="tx1"/>
                </a:solidFill>
                <a:latin typeface="+mn-lt"/>
                <a:ea typeface="+mn-ea"/>
                <a:cs typeface="+mn-cs"/>
              </a:rPr>
              <a:t>."</a:t>
            </a: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pPr/>
              <a:t>7</a:t>
            </a:fld>
            <a:endParaRPr lang="fr-FR"/>
          </a:p>
        </p:txBody>
      </p:sp>
    </p:spTree>
    <p:extLst>
      <p:ext uri="{BB962C8B-B14F-4D97-AF65-F5344CB8AC3E}">
        <p14:creationId xmlns:p14="http://schemas.microsoft.com/office/powerpoint/2010/main" val="3849339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"Jesus knows who he is and what he is capable of doing. When we read the different gospels, we observe that Jesus never sought to impress his disciples by doing ‘extraordinary’ things, not to mention ‘magical’ or ‘astonishing’ acts, to confirm his messianic role and especially his divinity. Indeed, he will walk on water, multiply loaves and fish, but these occasions will neither be to put himself forward nor to yield to a temptation or diabolical flattery.  </a:t>
            </a:r>
          </a:p>
          <a:p>
            <a:pPr indent="7175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The temptation here is pride. Flattering someone’s ego can fill them so much with themselves that they forget to reason. And it is certain that if our pride leads us to put ourselves first, we will have no trouble falling into sin, as our thoughts will be filled with our own ideas and not with the Word of God."</a:t>
            </a: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pPr/>
              <a:t>8</a:t>
            </a:fld>
            <a:endParaRPr lang="fr-FR"/>
          </a:p>
        </p:txBody>
      </p:sp>
    </p:spTree>
    <p:extLst>
      <p:ext uri="{BB962C8B-B14F-4D97-AF65-F5344CB8AC3E}">
        <p14:creationId xmlns:p14="http://schemas.microsoft.com/office/powerpoint/2010/main" val="671699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"Jesus will once again respond by relying on the biblical Word. This seems natural, you might say, as Jesus is countering the devil’s attack.  </a:t>
            </a:r>
          </a:p>
          <a:p>
            <a:pPr indent="7175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What a lesson for all who want to walk with Jesus! Learning to resist materialistic temptations by seeking support from the teachings of the Word of God is a valuable aid. It means that the believer learns to refer to the Word of God and the shield of faith to ‘extinguish all the flaming arrows of the evil one,’ as Paul says in Ephesians (6:16)."</a:t>
            </a:r>
          </a:p>
          <a:p>
            <a:endParaRPr lang="fr-FR" dirty="0"/>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pPr/>
              <a:t>9</a:t>
            </a:fld>
            <a:endParaRPr lang="fr-FR"/>
          </a:p>
        </p:txBody>
      </p:sp>
    </p:spTree>
    <p:extLst>
      <p:ext uri="{BB962C8B-B14F-4D97-AF65-F5344CB8AC3E}">
        <p14:creationId xmlns:p14="http://schemas.microsoft.com/office/powerpoint/2010/main" val="2718305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"The trap for us humans would be to rely on our own conscience, thinking that we are capable of deciding what is right and what is wrong. Sometimes we reason in a way that seems logical to us but ultimately misleads us, causing us to confuse good with evil and gradually silence our conscience. We might even decide that the question shouldn’t arise anymore, as long as it doesn’t harm anyone.  </a:t>
            </a:r>
          </a:p>
          <a:p>
            <a:pPr indent="7175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When Jesus tells Satan not to tempt the Lord, he asks him not to provoke Him, which means the provocateur dares to place himself at the level of the Lord or seeks to take authority over Him. When we make our conscience say things that are no longer in agreement with the Word of God, we indeed express freedom of conscience, but in reality, we place our conscience above the Word of God.  </a:t>
            </a:r>
          </a:p>
          <a:p>
            <a:pPr indent="7175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To find our way out, Jesus suggests letting the Word of God enlighten and nourish our conscience."</a:t>
            </a:r>
          </a:p>
        </p:txBody>
      </p:sp>
      <p:sp>
        <p:nvSpPr>
          <p:cNvPr id="4" name="Espace réservé du numéro de diapositive 3"/>
          <p:cNvSpPr>
            <a:spLocks noGrp="1"/>
          </p:cNvSpPr>
          <p:nvPr>
            <p:ph type="sldNum" sz="quarter" idx="5"/>
          </p:nvPr>
        </p:nvSpPr>
        <p:spPr/>
        <p:txBody>
          <a:bodyPr/>
          <a:lstStyle/>
          <a:p>
            <a:fld id="{AB1E175A-7304-6644-BA8F-93A4080B44E8}" type="slidenum">
              <a:rPr lang="fr-FR" smtClean="0"/>
              <a:pPr/>
              <a:t>10</a:t>
            </a:fld>
            <a:endParaRPr lang="fr-FR"/>
          </a:p>
        </p:txBody>
      </p:sp>
    </p:spTree>
    <p:extLst>
      <p:ext uri="{BB962C8B-B14F-4D97-AF65-F5344CB8AC3E}">
        <p14:creationId xmlns:p14="http://schemas.microsoft.com/office/powerpoint/2010/main" val="885857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EB90BD-B6CE-46B7-997F-7313B992CCDC}"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DB9D11F-B188-461D-B23F-39381795C052}"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2E6D8D9-55A2-4063-B0F3-121F44549695}"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4B24536-994D-4021-A283-9F449C0DB509}" type="datetimeFigureOut">
              <a:rPr lang="en-US" dirty="0"/>
              <a:pPr/>
              <a:t>1/26/2025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CBBBB78-C96F-47B7-AB17-D852CA960AC9}" type="datetimeFigureOut">
              <a:rPr lang="en-US" dirty="0"/>
              <a:pPr/>
              <a:t>1/26/2025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pPr/>
              <a:t>1/26/2025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dirty="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pPr/>
              <a:t>1/26/2025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pPr/>
              <a:t>1/26/2025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pPr/>
              <a:t>1/26/2025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pPr/>
              <a:t>1/26/2025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D934F41-86CC-8684-5C3C-703362AB88D3}"/>
              </a:ext>
            </a:extLst>
          </p:cNvPr>
          <p:cNvSpPr>
            <a:spLocks noGrp="1"/>
          </p:cNvSpPr>
          <p:nvPr>
            <p:ph type="ctrTitle"/>
          </p:nvPr>
        </p:nvSpPr>
        <p:spPr>
          <a:xfrm>
            <a:off x="241300" y="2755727"/>
            <a:ext cx="8456156" cy="939644"/>
          </a:xfrm>
        </p:spPr>
        <p:txBody>
          <a:bodyPr/>
          <a:lstStyle/>
          <a:p>
            <a:r>
              <a:rPr lang="fr-FR" sz="1100" dirty="0"/>
              <a:t/>
            </a:r>
            <a:br>
              <a:rPr lang="fr-FR" sz="1100" dirty="0"/>
            </a:br>
            <a:r>
              <a:rPr lang="en-US" sz="3200" b="1" kern="100" dirty="0" smtClean="0">
                <a:latin typeface="Book Antiqua" panose="02040602050305030304" pitchFamily="18" charset="0"/>
                <a:ea typeface="Calibri" panose="020F0502020204030204" pitchFamily="34" charset="0"/>
                <a:cs typeface="Times New Roman" panose="02020603050405020304" pitchFamily="18" charset="0"/>
              </a:rPr>
              <a:t>Jesus teaches us victory over sin. Tempted </a:t>
            </a:r>
            <a:r>
              <a:rPr lang="en-US" sz="3200" b="1"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without sinning: is it possible? </a:t>
            </a:r>
            <a:endParaRPr lang="fr-FR" sz="8000" i="1" dirty="0">
              <a:solidFill>
                <a:srgbClr val="FFFF00"/>
              </a:solidFill>
            </a:endParaRPr>
          </a:p>
        </p:txBody>
      </p:sp>
      <p:pic>
        <p:nvPicPr>
          <p:cNvPr id="3" name="Image 2">
            <a:extLst>
              <a:ext uri="{FF2B5EF4-FFF2-40B4-BE49-F238E27FC236}">
                <a16:creationId xmlns="" xmlns:a16="http://schemas.microsoft.com/office/drawing/2014/main" id="{A701F0B0-9BB4-B13F-4F30-9BF6D3E6672E}"/>
              </a:ext>
            </a:extLst>
          </p:cNvPr>
          <p:cNvPicPr>
            <a:picLocks noChangeAspect="1"/>
          </p:cNvPicPr>
          <p:nvPr/>
        </p:nvPicPr>
        <p:blipFill>
          <a:blip r:embed="rId3"/>
          <a:srcRect t="34521" b="13695"/>
          <a:stretch/>
        </p:blipFill>
        <p:spPr>
          <a:xfrm>
            <a:off x="9100457" y="1478071"/>
            <a:ext cx="3091543" cy="2217300"/>
          </a:xfrm>
          <a:prstGeom prst="rect">
            <a:avLst/>
          </a:prstGeom>
        </p:spPr>
      </p:pic>
    </p:spTree>
    <p:extLst>
      <p:ext uri="{BB962C8B-B14F-4D97-AF65-F5344CB8AC3E}">
        <p14:creationId xmlns:p14="http://schemas.microsoft.com/office/powerpoint/2010/main" val="4132132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DCCCB9CC-5EBD-5E91-C945-71726F08932A}"/>
              </a:ext>
            </a:extLst>
          </p:cNvPr>
          <p:cNvSpPr txBox="1"/>
          <p:nvPr/>
        </p:nvSpPr>
        <p:spPr>
          <a:xfrm>
            <a:off x="3048000" y="2202934"/>
            <a:ext cx="6096000" cy="1323439"/>
          </a:xfrm>
          <a:prstGeom prst="rect">
            <a:avLst/>
          </a:prstGeom>
          <a:noFill/>
        </p:spPr>
        <p:txBody>
          <a:bodyPr wrap="square">
            <a:spAutoFit/>
          </a:bodyPr>
          <a:lstStyle/>
          <a:p>
            <a:pPr lvl="0" algn="ctr">
              <a:spcBef>
                <a:spcPts val="600"/>
              </a:spcBef>
              <a:spcAft>
                <a:spcPts val="600"/>
              </a:spcAft>
            </a:pPr>
            <a:r>
              <a:rPr lang="fr-FR" sz="4000" b="1" kern="100" dirty="0" smtClean="0">
                <a:solidFill>
                  <a:prstClr val="white"/>
                </a:solidFill>
                <a:latin typeface="Book Antiqua" panose="02040602050305030304" pitchFamily="18" charset="0"/>
                <a:ea typeface="Calibri" panose="020F0502020204030204" pitchFamily="34" charset="0"/>
                <a:cs typeface="Times New Roman" panose="02020603050405020304" pitchFamily="18" charset="0"/>
              </a:rPr>
              <a:t>Second </a:t>
            </a:r>
            <a:r>
              <a:rPr lang="fr-FR" sz="4000" b="1" kern="100" dirty="0" err="1" smtClean="0">
                <a:solidFill>
                  <a:prstClr val="white"/>
                </a:solidFill>
                <a:latin typeface="Book Antiqua" panose="02040602050305030304" pitchFamily="18" charset="0"/>
                <a:ea typeface="Calibri" panose="020F0502020204030204" pitchFamily="34" charset="0"/>
                <a:cs typeface="Times New Roman" panose="02020603050405020304" pitchFamily="18" charset="0"/>
              </a:rPr>
              <a:t>Temptation</a:t>
            </a:r>
            <a:r>
              <a:rPr lang="fr-FR" sz="4000" b="1" kern="100" dirty="0" smtClean="0">
                <a:solidFill>
                  <a:prstClr val="white"/>
                </a:solidFill>
                <a:latin typeface="Book Antiqua" panose="02040602050305030304" pitchFamily="18" charset="0"/>
                <a:ea typeface="Calibri" panose="020F0502020204030204" pitchFamily="34" charset="0"/>
                <a:cs typeface="Times New Roman" panose="02020603050405020304" pitchFamily="18" charset="0"/>
              </a:rPr>
              <a:t>: </a:t>
            </a:r>
            <a:r>
              <a:rPr lang="fr-FR" sz="4000" b="1" i="1" kern="100" dirty="0" err="1" smtClean="0">
                <a:solidFill>
                  <a:prstClr val="white"/>
                </a:solidFill>
                <a:latin typeface="Book Antiqua" panose="02040602050305030304" pitchFamily="18" charset="0"/>
                <a:ea typeface="Calibri" panose="020F0502020204030204" pitchFamily="34" charset="0"/>
                <a:cs typeface="Times New Roman" panose="02020603050405020304" pitchFamily="18" charset="0"/>
              </a:rPr>
              <a:t>Pride</a:t>
            </a:r>
            <a:endParaRPr lang="fr-RE" sz="4000" i="1" kern="1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 xmlns:a16="http://schemas.microsoft.com/office/drawing/2014/main" id="{A2BA854C-AFEE-95F7-FF3B-7EABF1184301}"/>
              </a:ext>
            </a:extLst>
          </p:cNvPr>
          <p:cNvSpPr txBox="1"/>
          <p:nvPr/>
        </p:nvSpPr>
        <p:spPr>
          <a:xfrm>
            <a:off x="1066800" y="4696688"/>
            <a:ext cx="10490200" cy="2062103"/>
          </a:xfrm>
          <a:prstGeom prst="rect">
            <a:avLst/>
          </a:prstGeom>
          <a:noFill/>
        </p:spPr>
        <p:txBody>
          <a:bodyPr wrap="square">
            <a:spAutoFit/>
          </a:bodyPr>
          <a:lstStyle/>
          <a:p>
            <a:pPr lvl="0" algn="ctr">
              <a:spcAft>
                <a:spcPts val="400"/>
              </a:spcAft>
            </a:pPr>
            <a:r>
              <a:rPr lang="fr-FR" sz="2000"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 </a:t>
            </a:r>
            <a:r>
              <a:rPr lang="fr-FR" sz="2000" i="1"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5 </a:t>
            </a:r>
            <a:r>
              <a:rPr lang="en-US" sz="2000" i="1"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The devil took him to the holy city, set him on the pinnacle of the temple</a:t>
            </a:r>
            <a:r>
              <a:rPr lang="fr-FR" sz="2000" i="1"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a:t>
            </a:r>
            <a:endParaRPr lang="fr-RE" sz="2000" kern="1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lvl="0" algn="ctr">
              <a:spcAft>
                <a:spcPts val="400"/>
              </a:spcAft>
            </a:pPr>
            <a:r>
              <a:rPr lang="fr-FR" sz="2000" i="1"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6 </a:t>
            </a:r>
            <a:r>
              <a:rPr lang="en-US" sz="2000" i="1"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and said: ‘If you are the Son of God, throw yourself down; for it is written: He will command his angels concerning you, and they will lift you up in their hands, so that you will not strike your foot against a stone</a:t>
            </a:r>
            <a:r>
              <a:rPr lang="fr-FR" sz="2000" i="1"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 </a:t>
            </a:r>
          </a:p>
          <a:p>
            <a:pPr lvl="0" algn="ctr">
              <a:spcAft>
                <a:spcPts val="400"/>
              </a:spcAft>
            </a:pPr>
            <a:r>
              <a:rPr lang="fr-FR" b="1" i="1" dirty="0" smtClean="0">
                <a:solidFill>
                  <a:srgbClr val="5AA6C0">
                    <a:lumMod val="40000"/>
                    <a:lumOff val="60000"/>
                  </a:srgbClr>
                </a:solidFill>
              </a:rPr>
              <a:t>7 </a:t>
            </a:r>
            <a:r>
              <a:rPr lang="en-US" b="1" i="1" dirty="0" smtClean="0">
                <a:solidFill>
                  <a:srgbClr val="5AA6C0">
                    <a:lumMod val="40000"/>
                    <a:lumOff val="60000"/>
                  </a:srgbClr>
                </a:solidFill>
              </a:rPr>
              <a:t>Jesus replied, ‘It is also written: You shall not test the Lord your God</a:t>
            </a:r>
            <a:r>
              <a:rPr lang="fr-FR" b="1" i="1" dirty="0" smtClean="0">
                <a:solidFill>
                  <a:srgbClr val="5AA6C0">
                    <a:lumMod val="40000"/>
                    <a:lumOff val="60000"/>
                  </a:srgbClr>
                </a:solidFill>
              </a:rPr>
              <a:t>.</a:t>
            </a:r>
            <a:r>
              <a:rPr lang="fr-FR" dirty="0" smtClean="0">
                <a:solidFill>
                  <a:srgbClr val="5AA6C0">
                    <a:lumMod val="40000"/>
                    <a:lumOff val="60000"/>
                  </a:srgbClr>
                </a:solidFill>
              </a:rPr>
              <a:t> </a:t>
            </a:r>
            <a:r>
              <a:rPr lang="fr-FR" dirty="0" smtClean="0">
                <a:solidFill>
                  <a:srgbClr val="FFFF00"/>
                </a:solidFill>
              </a:rPr>
              <a:t>»</a:t>
            </a:r>
            <a:endParaRPr lang="fr-RE" dirty="0" smtClean="0">
              <a:solidFill>
                <a:srgbClr val="FFFF00"/>
              </a:solidFill>
            </a:endParaRPr>
          </a:p>
          <a:p>
            <a:pPr algn="ctr">
              <a:spcAft>
                <a:spcPts val="400"/>
              </a:spcAft>
            </a:pPr>
            <a:r>
              <a:rPr lang="fr-FR" sz="2000"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fr-RE" sz="2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Que voit Jésus au sommet du pinacle du Temple ?">
            <a:extLst>
              <a:ext uri="{FF2B5EF4-FFF2-40B4-BE49-F238E27FC236}">
                <a16:creationId xmlns="" xmlns:a16="http://schemas.microsoft.com/office/drawing/2014/main" id="{93E10A0C-8E1F-3F9B-AEA5-032A04D98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5400" y="27189"/>
            <a:ext cx="2006600" cy="299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76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841CE92D-AC7C-7F5E-62BC-79175EC162D3}"/>
              </a:ext>
            </a:extLst>
          </p:cNvPr>
          <p:cNvSpPr txBox="1"/>
          <p:nvPr/>
        </p:nvSpPr>
        <p:spPr>
          <a:xfrm>
            <a:off x="761999" y="1193968"/>
            <a:ext cx="3654357" cy="646331"/>
          </a:xfrm>
          <a:prstGeom prst="rect">
            <a:avLst/>
          </a:prstGeom>
          <a:noFill/>
        </p:spPr>
        <p:txBody>
          <a:bodyPr wrap="square" rtlCol="0">
            <a:spAutoFit/>
          </a:bodyPr>
          <a:lstStyle/>
          <a:p>
            <a:r>
              <a:rPr lang="fr-FR" sz="3600" b="1" dirty="0" err="1" smtClean="0">
                <a:solidFill>
                  <a:srgbClr val="FFFF00"/>
                </a:solidFill>
              </a:rPr>
              <a:t>Pretentiousness</a:t>
            </a:r>
            <a:endParaRPr lang="fr-FR" sz="3600" b="1" dirty="0">
              <a:solidFill>
                <a:srgbClr val="FFFF00"/>
              </a:solidFill>
            </a:endParaRPr>
          </a:p>
        </p:txBody>
      </p:sp>
      <p:sp>
        <p:nvSpPr>
          <p:cNvPr id="3" name="ZoneTexte 2">
            <a:extLst>
              <a:ext uri="{FF2B5EF4-FFF2-40B4-BE49-F238E27FC236}">
                <a16:creationId xmlns="" xmlns:a16="http://schemas.microsoft.com/office/drawing/2014/main" id="{2C102A6A-7EF3-344E-ABB6-2237B53C75D5}"/>
              </a:ext>
            </a:extLst>
          </p:cNvPr>
          <p:cNvSpPr txBox="1"/>
          <p:nvPr/>
        </p:nvSpPr>
        <p:spPr>
          <a:xfrm>
            <a:off x="3378200" y="2400300"/>
            <a:ext cx="2895600" cy="646331"/>
          </a:xfrm>
          <a:prstGeom prst="rect">
            <a:avLst/>
          </a:prstGeom>
          <a:noFill/>
        </p:spPr>
        <p:txBody>
          <a:bodyPr wrap="square" rtlCol="0">
            <a:spAutoFit/>
          </a:bodyPr>
          <a:lstStyle/>
          <a:p>
            <a:r>
              <a:rPr lang="fr-FR" sz="3600" b="1" dirty="0" err="1" smtClean="0"/>
              <a:t>Rivalry</a:t>
            </a:r>
            <a:endParaRPr lang="fr-FR" sz="3600" b="1" dirty="0"/>
          </a:p>
        </p:txBody>
      </p:sp>
      <p:sp>
        <p:nvSpPr>
          <p:cNvPr id="4" name="ZoneTexte 3">
            <a:extLst>
              <a:ext uri="{FF2B5EF4-FFF2-40B4-BE49-F238E27FC236}">
                <a16:creationId xmlns="" xmlns:a16="http://schemas.microsoft.com/office/drawing/2014/main" id="{EAB2C91F-EE8F-7A23-7DFA-AAB3B43E631D}"/>
              </a:ext>
            </a:extLst>
          </p:cNvPr>
          <p:cNvSpPr txBox="1"/>
          <p:nvPr/>
        </p:nvSpPr>
        <p:spPr>
          <a:xfrm>
            <a:off x="5676900" y="3705999"/>
            <a:ext cx="2755900" cy="646331"/>
          </a:xfrm>
          <a:prstGeom prst="rect">
            <a:avLst/>
          </a:prstGeom>
          <a:noFill/>
        </p:spPr>
        <p:txBody>
          <a:bodyPr wrap="square" rtlCol="0">
            <a:spAutoFit/>
          </a:bodyPr>
          <a:lstStyle/>
          <a:p>
            <a:r>
              <a:rPr lang="fr-FR" sz="3600" b="1" dirty="0" err="1" smtClean="0">
                <a:solidFill>
                  <a:srgbClr val="FFFF00"/>
                </a:solidFill>
              </a:rPr>
              <a:t>Contempt</a:t>
            </a:r>
            <a:endParaRPr lang="fr-FR" sz="3600" b="1" dirty="0">
              <a:solidFill>
                <a:srgbClr val="FFFF00"/>
              </a:solidFill>
            </a:endParaRPr>
          </a:p>
        </p:txBody>
      </p:sp>
      <p:sp>
        <p:nvSpPr>
          <p:cNvPr id="5" name="ZoneTexte 4">
            <a:extLst>
              <a:ext uri="{FF2B5EF4-FFF2-40B4-BE49-F238E27FC236}">
                <a16:creationId xmlns="" xmlns:a16="http://schemas.microsoft.com/office/drawing/2014/main" id="{607DE9D5-541B-17FC-7EF2-2946082E92B8}"/>
              </a:ext>
            </a:extLst>
          </p:cNvPr>
          <p:cNvSpPr txBox="1"/>
          <p:nvPr/>
        </p:nvSpPr>
        <p:spPr>
          <a:xfrm>
            <a:off x="7772400" y="5117069"/>
            <a:ext cx="3441700" cy="646331"/>
          </a:xfrm>
          <a:prstGeom prst="rect">
            <a:avLst/>
          </a:prstGeom>
          <a:noFill/>
        </p:spPr>
        <p:txBody>
          <a:bodyPr wrap="square" rtlCol="0">
            <a:spAutoFit/>
          </a:bodyPr>
          <a:lstStyle/>
          <a:p>
            <a:r>
              <a:rPr lang="fr-FR" sz="3600" b="1" dirty="0" err="1" smtClean="0"/>
              <a:t>Hypocrisy</a:t>
            </a:r>
            <a:endParaRPr lang="fr-FR" sz="3600" b="1" dirty="0"/>
          </a:p>
        </p:txBody>
      </p:sp>
      <p:pic>
        <p:nvPicPr>
          <p:cNvPr id="6" name="Image 5">
            <a:extLst>
              <a:ext uri="{FF2B5EF4-FFF2-40B4-BE49-F238E27FC236}">
                <a16:creationId xmlns="" xmlns:a16="http://schemas.microsoft.com/office/drawing/2014/main" id="{7DC8998E-9DE7-2D61-3032-64B1494D2F8C}"/>
              </a:ext>
            </a:extLst>
          </p:cNvPr>
          <p:cNvPicPr>
            <a:picLocks noChangeAspect="1"/>
          </p:cNvPicPr>
          <p:nvPr/>
        </p:nvPicPr>
        <p:blipFill>
          <a:blip r:embed="rId3"/>
          <a:srcRect t="47337" b="14395"/>
          <a:stretch/>
        </p:blipFill>
        <p:spPr>
          <a:xfrm>
            <a:off x="8750301" y="19650"/>
            <a:ext cx="3441699" cy="2029865"/>
          </a:xfrm>
          <a:prstGeom prst="rect">
            <a:avLst/>
          </a:prstGeom>
        </p:spPr>
      </p:pic>
    </p:spTree>
    <p:extLst>
      <p:ext uri="{BB962C8B-B14F-4D97-AF65-F5344CB8AC3E}">
        <p14:creationId xmlns:p14="http://schemas.microsoft.com/office/powerpoint/2010/main" val="149971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2C602EB8-46E5-B0D6-8B3F-FBE993C2E2F2}"/>
              </a:ext>
            </a:extLst>
          </p:cNvPr>
          <p:cNvSpPr txBox="1"/>
          <p:nvPr/>
        </p:nvSpPr>
        <p:spPr>
          <a:xfrm>
            <a:off x="2794000" y="706748"/>
            <a:ext cx="6096000" cy="1323439"/>
          </a:xfrm>
          <a:prstGeom prst="rect">
            <a:avLst/>
          </a:prstGeom>
          <a:noFill/>
        </p:spPr>
        <p:txBody>
          <a:bodyPr wrap="square">
            <a:spAutoFit/>
          </a:bodyPr>
          <a:lstStyle/>
          <a:p>
            <a:pPr algn="ctr">
              <a:spcBef>
                <a:spcPts val="600"/>
              </a:spcBef>
              <a:spcAft>
                <a:spcPts val="600"/>
              </a:spcAft>
            </a:pPr>
            <a:r>
              <a:rPr lang="fr-FR" sz="4000" b="1" kern="100" dirty="0" err="1" smtClean="0">
                <a:latin typeface="Book Antiqua" panose="02040602050305030304" pitchFamily="18" charset="0"/>
                <a:ea typeface="Calibri" panose="020F0502020204030204" pitchFamily="34" charset="0"/>
                <a:cs typeface="Times New Roman" panose="02020603050405020304" pitchFamily="18" charset="0"/>
              </a:rPr>
              <a:t>Third</a:t>
            </a:r>
            <a:r>
              <a:rPr lang="fr-FR" sz="4000" b="1" kern="100" dirty="0" smtClean="0">
                <a:latin typeface="Book Antiqua" panose="02040602050305030304" pitchFamily="18" charset="0"/>
                <a:ea typeface="Calibri" panose="020F0502020204030204" pitchFamily="34" charset="0"/>
                <a:cs typeface="Times New Roman" panose="02020603050405020304" pitchFamily="18" charset="0"/>
              </a:rPr>
              <a:t> </a:t>
            </a:r>
            <a:r>
              <a:rPr lang="fr-FR" sz="4000" b="1" kern="100" dirty="0" err="1" smtClean="0">
                <a:latin typeface="Book Antiqua" panose="02040602050305030304" pitchFamily="18" charset="0"/>
                <a:ea typeface="Calibri" panose="020F0502020204030204" pitchFamily="34" charset="0"/>
                <a:cs typeface="Times New Roman" panose="02020603050405020304" pitchFamily="18" charset="0"/>
              </a:rPr>
              <a:t>Temptation</a:t>
            </a:r>
            <a:r>
              <a:rPr lang="fr-FR" sz="4000" b="1" kern="100" dirty="0" smtClean="0">
                <a:latin typeface="Book Antiqua" panose="02040602050305030304" pitchFamily="18" charset="0"/>
                <a:ea typeface="Calibri" panose="020F0502020204030204" pitchFamily="34" charset="0"/>
                <a:cs typeface="Times New Roman" panose="02020603050405020304" pitchFamily="18" charset="0"/>
              </a:rPr>
              <a:t>: </a:t>
            </a:r>
            <a:r>
              <a:rPr lang="fr-FR" sz="4000" b="1" kern="100" dirty="0" err="1" smtClean="0">
                <a:latin typeface="Book Antiqua" panose="02040602050305030304" pitchFamily="18" charset="0"/>
                <a:ea typeface="Calibri" panose="020F0502020204030204" pitchFamily="34" charset="0"/>
                <a:cs typeface="Times New Roman" panose="02020603050405020304" pitchFamily="18" charset="0"/>
              </a:rPr>
              <a:t>Worship</a:t>
            </a:r>
            <a:endParaRPr lang="fr-RE" sz="40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Que voit Jésus au sommet du pinacle du Temple ?">
            <a:extLst>
              <a:ext uri="{FF2B5EF4-FFF2-40B4-BE49-F238E27FC236}">
                <a16:creationId xmlns="" xmlns:a16="http://schemas.microsoft.com/office/drawing/2014/main" id="{289C177F-9AD3-A822-8803-F65515394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5400" y="27189"/>
            <a:ext cx="2006600" cy="2997411"/>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 xmlns:a16="http://schemas.microsoft.com/office/drawing/2014/main" id="{B36F0D53-527A-B9FC-A154-A63E6FC1DC27}"/>
              </a:ext>
            </a:extLst>
          </p:cNvPr>
          <p:cNvSpPr txBox="1"/>
          <p:nvPr/>
        </p:nvSpPr>
        <p:spPr>
          <a:xfrm>
            <a:off x="1117600" y="3507470"/>
            <a:ext cx="9956800" cy="2410916"/>
          </a:xfrm>
          <a:prstGeom prst="rect">
            <a:avLst/>
          </a:prstGeom>
          <a:noFill/>
        </p:spPr>
        <p:txBody>
          <a:bodyPr wrap="square">
            <a:spAutoFit/>
          </a:bodyPr>
          <a:lstStyle/>
          <a:p>
            <a:pPr indent="71755" algn="ctr">
              <a:spcAft>
                <a:spcPts val="400"/>
              </a:spcAft>
            </a:pPr>
            <a:r>
              <a:rPr lang="fr-FR" sz="24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2400" i="1" kern="100" dirty="0" smtClean="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8 </a:t>
            </a:r>
            <a:r>
              <a:rPr lang="en-US" sz="2400" i="1"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The devil took him again to a very high mountain and showed him all the kingdoms of the world and their glory</a:t>
            </a:r>
            <a:r>
              <a:rPr lang="fr-FR" sz="2400" i="1" kern="100" dirty="0" smtClean="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a:t>
            </a:r>
            <a:endParaRPr lang="fr-RE"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indent="71755" algn="ctr">
              <a:spcAft>
                <a:spcPts val="400"/>
              </a:spcAft>
            </a:pPr>
            <a:r>
              <a:rPr lang="fr-FR" sz="2400"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9 </a:t>
            </a:r>
            <a:r>
              <a:rPr lang="en-US" sz="2400" i="1"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and he said: ‘I will give you all these things if you bow down and worship me</a:t>
            </a:r>
            <a:r>
              <a:rPr lang="fr-FR" sz="2400" i="1" kern="100" dirty="0" smtClean="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a:t>
            </a:r>
            <a:endParaRPr lang="fr-RE"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indent="71755" algn="ctr">
              <a:spcAft>
                <a:spcPts val="400"/>
              </a:spcAft>
            </a:pPr>
            <a:r>
              <a:rPr lang="fr-FR" sz="2400" b="1" i="1" kern="100" dirty="0">
                <a:solidFill>
                  <a:schemeClr val="accent4">
                    <a:lumMod val="40000"/>
                    <a:lumOff val="60000"/>
                  </a:schemeClr>
                </a:solidFill>
                <a:effectLst/>
                <a:latin typeface="Book Antiqua" panose="02040602050305030304" pitchFamily="18" charset="0"/>
                <a:ea typeface="Calibri" panose="020F0502020204030204" pitchFamily="34" charset="0"/>
                <a:cs typeface="Times New Roman" panose="02020603050405020304" pitchFamily="18" charset="0"/>
              </a:rPr>
              <a:t>10 </a:t>
            </a:r>
            <a:r>
              <a:rPr lang="en-US" sz="2400" b="1" i="1" kern="100" dirty="0" smtClean="0">
                <a:solidFill>
                  <a:schemeClr val="accent4">
                    <a:lumMod val="40000"/>
                    <a:lumOff val="60000"/>
                  </a:schemeClr>
                </a:solidFill>
                <a:latin typeface="Book Antiqua" panose="02040602050305030304" pitchFamily="18" charset="0"/>
                <a:ea typeface="Calibri" panose="020F0502020204030204" pitchFamily="34" charset="0"/>
                <a:cs typeface="Times New Roman" panose="02020603050405020304" pitchFamily="18" charset="0"/>
              </a:rPr>
              <a:t>Jesus replied, ‘Away from me, Satan! For it is written: Worship the Lord your God and serve Him only</a:t>
            </a:r>
            <a:r>
              <a:rPr lang="fr-FR" sz="2400" b="1" i="1" kern="100" dirty="0" smtClean="0">
                <a:solidFill>
                  <a:schemeClr val="accent4">
                    <a:lumMod val="40000"/>
                    <a:lumOff val="60000"/>
                  </a:schemeClr>
                </a:solidFill>
                <a:effectLst/>
                <a:latin typeface="Book Antiqua" panose="02040602050305030304" pitchFamily="18" charset="0"/>
                <a:ea typeface="Calibri" panose="020F0502020204030204" pitchFamily="34" charset="0"/>
                <a:cs typeface="Times New Roman" panose="02020603050405020304" pitchFamily="18" charset="0"/>
              </a:rPr>
              <a:t>.</a:t>
            </a:r>
            <a:r>
              <a:rPr lang="fr-FR" sz="24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fr-RE"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8245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6B61BE85-6F4E-6C29-7426-C7130DFEDCD3}"/>
              </a:ext>
            </a:extLst>
          </p:cNvPr>
          <p:cNvSpPr txBox="1"/>
          <p:nvPr/>
        </p:nvSpPr>
        <p:spPr>
          <a:xfrm>
            <a:off x="609600" y="841829"/>
            <a:ext cx="4102100" cy="646331"/>
          </a:xfrm>
          <a:prstGeom prst="rect">
            <a:avLst/>
          </a:prstGeom>
          <a:noFill/>
        </p:spPr>
        <p:txBody>
          <a:bodyPr wrap="square" rtlCol="0">
            <a:spAutoFit/>
          </a:bodyPr>
          <a:lstStyle/>
          <a:p>
            <a:pPr algn="ctr"/>
            <a:r>
              <a:rPr lang="fr-FR" sz="3600" b="1" dirty="0" smtClean="0"/>
              <a:t>Self-</a:t>
            </a:r>
            <a:r>
              <a:rPr lang="fr-FR" sz="3600" b="1" dirty="0" err="1" smtClean="0"/>
              <a:t>Worship</a:t>
            </a:r>
            <a:endParaRPr lang="fr-FR" sz="3600" b="1" dirty="0"/>
          </a:p>
        </p:txBody>
      </p:sp>
      <p:sp>
        <p:nvSpPr>
          <p:cNvPr id="4" name="ZoneTexte 3">
            <a:extLst>
              <a:ext uri="{FF2B5EF4-FFF2-40B4-BE49-F238E27FC236}">
                <a16:creationId xmlns="" xmlns:a16="http://schemas.microsoft.com/office/drawing/2014/main" id="{E262ACB4-AEF4-3F27-01C6-E79D42E21FAE}"/>
              </a:ext>
            </a:extLst>
          </p:cNvPr>
          <p:cNvSpPr txBox="1"/>
          <p:nvPr/>
        </p:nvSpPr>
        <p:spPr>
          <a:xfrm>
            <a:off x="2826657" y="2271526"/>
            <a:ext cx="3530600" cy="646331"/>
          </a:xfrm>
          <a:prstGeom prst="rect">
            <a:avLst/>
          </a:prstGeom>
          <a:noFill/>
        </p:spPr>
        <p:txBody>
          <a:bodyPr wrap="square" rtlCol="0">
            <a:spAutoFit/>
          </a:bodyPr>
          <a:lstStyle/>
          <a:p>
            <a:pPr algn="ctr"/>
            <a:r>
              <a:rPr lang="fr-FR" sz="3600" b="1" dirty="0" err="1" smtClean="0">
                <a:solidFill>
                  <a:srgbClr val="FFFF00"/>
                </a:solidFill>
              </a:rPr>
              <a:t>Exclusivity</a:t>
            </a:r>
            <a:endParaRPr lang="fr-FR" sz="3600" b="1" dirty="0">
              <a:solidFill>
                <a:srgbClr val="FFFF00"/>
              </a:solidFill>
            </a:endParaRPr>
          </a:p>
        </p:txBody>
      </p:sp>
      <p:sp>
        <p:nvSpPr>
          <p:cNvPr id="5" name="ZoneTexte 4">
            <a:extLst>
              <a:ext uri="{FF2B5EF4-FFF2-40B4-BE49-F238E27FC236}">
                <a16:creationId xmlns="" xmlns:a16="http://schemas.microsoft.com/office/drawing/2014/main" id="{DCCC6FBB-BB64-5D12-E948-8BACBB062CA3}"/>
              </a:ext>
            </a:extLst>
          </p:cNvPr>
          <p:cNvSpPr txBox="1"/>
          <p:nvPr/>
        </p:nvSpPr>
        <p:spPr>
          <a:xfrm>
            <a:off x="4431500" y="3701223"/>
            <a:ext cx="3851513" cy="646331"/>
          </a:xfrm>
          <a:prstGeom prst="rect">
            <a:avLst/>
          </a:prstGeom>
          <a:noFill/>
        </p:spPr>
        <p:txBody>
          <a:bodyPr wrap="square" rtlCol="0">
            <a:spAutoFit/>
          </a:bodyPr>
          <a:lstStyle/>
          <a:p>
            <a:pPr algn="ctr"/>
            <a:r>
              <a:rPr lang="fr-FR" sz="3600" b="1" dirty="0" smtClean="0"/>
              <a:t>Domination</a:t>
            </a:r>
            <a:endParaRPr lang="fr-FR" sz="3600" b="1" dirty="0"/>
          </a:p>
        </p:txBody>
      </p:sp>
      <p:sp>
        <p:nvSpPr>
          <p:cNvPr id="6" name="ZoneTexte 5">
            <a:extLst>
              <a:ext uri="{FF2B5EF4-FFF2-40B4-BE49-F238E27FC236}">
                <a16:creationId xmlns="" xmlns:a16="http://schemas.microsoft.com/office/drawing/2014/main" id="{566CDA30-8732-051D-AA8C-A56F2C1CD2A2}"/>
              </a:ext>
            </a:extLst>
          </p:cNvPr>
          <p:cNvSpPr txBox="1"/>
          <p:nvPr/>
        </p:nvSpPr>
        <p:spPr>
          <a:xfrm>
            <a:off x="7081157" y="5090886"/>
            <a:ext cx="4310743" cy="646331"/>
          </a:xfrm>
          <a:prstGeom prst="rect">
            <a:avLst/>
          </a:prstGeom>
          <a:noFill/>
        </p:spPr>
        <p:txBody>
          <a:bodyPr wrap="square" rtlCol="0">
            <a:spAutoFit/>
          </a:bodyPr>
          <a:lstStyle/>
          <a:p>
            <a:pPr algn="ctr"/>
            <a:r>
              <a:rPr lang="fr-FR" sz="3600" b="1" dirty="0" smtClean="0">
                <a:solidFill>
                  <a:srgbClr val="FFFF00"/>
                </a:solidFill>
              </a:rPr>
              <a:t>Manipulation</a:t>
            </a:r>
            <a:endParaRPr lang="fr-FR" sz="3600" b="1" dirty="0">
              <a:solidFill>
                <a:srgbClr val="FFFF00"/>
              </a:solidFill>
            </a:endParaRPr>
          </a:p>
        </p:txBody>
      </p:sp>
      <p:pic>
        <p:nvPicPr>
          <p:cNvPr id="3074" name="Picture 2" descr="Comment devenir plus que vainqueur ...">
            <a:extLst>
              <a:ext uri="{FF2B5EF4-FFF2-40B4-BE49-F238E27FC236}">
                <a16:creationId xmlns="" xmlns:a16="http://schemas.microsoft.com/office/drawing/2014/main" id="{427CCE35-4354-AD71-9412-778033410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1325" y="0"/>
            <a:ext cx="540067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32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7104730F-9157-3C44-01AE-1E2E6012172C}"/>
              </a:ext>
            </a:extLst>
          </p:cNvPr>
          <p:cNvSpPr txBox="1"/>
          <p:nvPr/>
        </p:nvSpPr>
        <p:spPr>
          <a:xfrm>
            <a:off x="1574800" y="2397948"/>
            <a:ext cx="8496300" cy="1569660"/>
          </a:xfrm>
          <a:prstGeom prst="rect">
            <a:avLst/>
          </a:prstGeom>
          <a:noFill/>
        </p:spPr>
        <p:txBody>
          <a:bodyPr wrap="square">
            <a:spAutoFit/>
          </a:bodyPr>
          <a:lstStyle/>
          <a:p>
            <a:pPr algn="ctr"/>
            <a:r>
              <a:rPr lang="en-US" sz="3200" dirty="0" smtClean="0">
                <a:latin typeface="Book Antiqua" panose="02040602050305030304" pitchFamily="18" charset="0"/>
                <a:ea typeface="Calibri" panose="020F0502020204030204" pitchFamily="34" charset="0"/>
                <a:cs typeface="Times New Roman" panose="02020603050405020304" pitchFamily="18" charset="0"/>
              </a:rPr>
              <a:t>Saying that we are imperfect, weak, and limited does not mean that we cannot resist sin at all.</a:t>
            </a:r>
            <a:endParaRPr lang="fr-FR" sz="3200" dirty="0">
              <a:latin typeface="Book Antiqua" panose="02040602050305030304" pitchFamily="18" charset="0"/>
            </a:endParaRPr>
          </a:p>
        </p:txBody>
      </p:sp>
      <p:pic>
        <p:nvPicPr>
          <p:cNvPr id="2" name="Image 1">
            <a:extLst>
              <a:ext uri="{FF2B5EF4-FFF2-40B4-BE49-F238E27FC236}">
                <a16:creationId xmlns="" xmlns:a16="http://schemas.microsoft.com/office/drawing/2014/main" id="{3DAADE66-29EA-19F0-0103-ABF3F53ED73B}"/>
              </a:ext>
            </a:extLst>
          </p:cNvPr>
          <p:cNvPicPr>
            <a:picLocks noChangeAspect="1"/>
          </p:cNvPicPr>
          <p:nvPr/>
        </p:nvPicPr>
        <p:blipFill>
          <a:blip r:embed="rId2"/>
          <a:srcRect t="47072" b="13987"/>
          <a:stretch/>
        </p:blipFill>
        <p:spPr>
          <a:xfrm>
            <a:off x="3750902" y="4199838"/>
            <a:ext cx="4690195" cy="2333280"/>
          </a:xfrm>
          <a:prstGeom prst="rect">
            <a:avLst/>
          </a:prstGeom>
        </p:spPr>
      </p:pic>
    </p:spTree>
    <p:extLst>
      <p:ext uri="{BB962C8B-B14F-4D97-AF65-F5344CB8AC3E}">
        <p14:creationId xmlns:p14="http://schemas.microsoft.com/office/powerpoint/2010/main" val="4064870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801858F-3376-1AD6-0755-B4CCA7683926}"/>
              </a:ext>
            </a:extLst>
          </p:cNvPr>
          <p:cNvSpPr>
            <a:spLocks noGrp="1"/>
          </p:cNvSpPr>
          <p:nvPr>
            <p:ph type="title"/>
          </p:nvPr>
        </p:nvSpPr>
        <p:spPr>
          <a:xfrm>
            <a:off x="680321" y="2063262"/>
            <a:ext cx="3739279" cy="2661052"/>
          </a:xfrm>
        </p:spPr>
        <p:txBody>
          <a:bodyPr>
            <a:normAutofit/>
          </a:bodyPr>
          <a:lstStyle/>
          <a:p>
            <a:pPr algn="r"/>
            <a:r>
              <a:rPr lang="fr-FR" sz="4400" b="1" i="1" kern="100" dirty="0" err="1" smtClean="0">
                <a:latin typeface="Book Antiqua" panose="02040602050305030304" pitchFamily="18" charset="0"/>
                <a:ea typeface="Calibri" panose="020F0502020204030204" pitchFamily="34" charset="0"/>
                <a:cs typeface="Times New Roman" panose="02020603050405020304" pitchFamily="18" charset="0"/>
              </a:rPr>
              <a:t>Define</a:t>
            </a:r>
            <a:r>
              <a:rPr lang="fr-FR" sz="4400" b="1" i="1" kern="100" dirty="0" smtClean="0">
                <a:latin typeface="Book Antiqua" panose="02040602050305030304" pitchFamily="18" charset="0"/>
                <a:ea typeface="Calibri" panose="020F0502020204030204" pitchFamily="34" charset="0"/>
                <a:cs typeface="Times New Roman" panose="02020603050405020304" pitchFamily="18" charset="0"/>
              </a:rPr>
              <a:t> «</a:t>
            </a:r>
            <a:r>
              <a:rPr lang="fr-FR" sz="4400" b="1" i="1"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4400" b="1" i="1" kern="100" dirty="0" smtClean="0">
                <a:latin typeface="Book Antiqua" panose="02040602050305030304" pitchFamily="18" charset="0"/>
                <a:ea typeface="Calibri" panose="020F0502020204030204" pitchFamily="34" charset="0"/>
                <a:cs typeface="Times New Roman" panose="02020603050405020304" pitchFamily="18" charset="0"/>
              </a:rPr>
              <a:t>Sin</a:t>
            </a:r>
            <a:r>
              <a:rPr lang="fr-FR" sz="4400" b="1" i="1"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4400" kern="100" dirty="0">
                <a:effectLst/>
                <a:latin typeface="Book Antiqua" panose="02040602050305030304" pitchFamily="18" charset="0"/>
                <a:ea typeface="Calibri" panose="020F0502020204030204" pitchFamily="34" charset="0"/>
                <a:cs typeface="Times New Roman" panose="02020603050405020304" pitchFamily="18" charset="0"/>
              </a:rPr>
              <a:t> </a:t>
            </a:r>
            <a:endParaRPr lang="fr-FR" sz="4400" dirty="0"/>
          </a:p>
        </p:txBody>
      </p:sp>
      <p:graphicFrame>
        <p:nvGraphicFramePr>
          <p:cNvPr id="5" name="Espace réservé du contenu 2">
            <a:extLst>
              <a:ext uri="{FF2B5EF4-FFF2-40B4-BE49-F238E27FC236}">
                <a16:creationId xmlns="" xmlns:a16="http://schemas.microsoft.com/office/drawing/2014/main" id="{F49E36D8-6A06-DAB0-38A1-2E50FB9B4337}"/>
              </a:ext>
            </a:extLst>
          </p:cNvPr>
          <p:cNvGraphicFramePr>
            <a:graphicFrameLocks noGrp="1"/>
          </p:cNvGraphicFramePr>
          <p:nvPr>
            <p:ph idx="1"/>
          </p:nvPr>
        </p:nvGraphicFramePr>
        <p:xfrm>
          <a:off x="5099922" y="777860"/>
          <a:ext cx="6799978" cy="5661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6036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2">
            <a:extLst>
              <a:ext uri="{FF2B5EF4-FFF2-40B4-BE49-F238E27FC236}">
                <a16:creationId xmlns="" xmlns:a16="http://schemas.microsoft.com/office/drawing/2014/main" id="{E9E8B291-18E4-B471-4F21-CC47C09ED447}"/>
              </a:ext>
            </a:extLst>
          </p:cNvPr>
          <p:cNvGraphicFramePr>
            <a:graphicFrameLocks/>
          </p:cNvGraphicFramePr>
          <p:nvPr>
            <p:extLst>
              <p:ext uri="{D42A27DB-BD31-4B8C-83A1-F6EECF244321}">
                <p14:modId xmlns:p14="http://schemas.microsoft.com/office/powerpoint/2010/main" val="1444217485"/>
              </p:ext>
            </p:extLst>
          </p:nvPr>
        </p:nvGraphicFramePr>
        <p:xfrm>
          <a:off x="2696010" y="402079"/>
          <a:ext cx="7237129" cy="5661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4077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B2EFCE71-983C-E38E-AFC9-30DDD60CF1A6}"/>
              </a:ext>
            </a:extLst>
          </p:cNvPr>
          <p:cNvSpPr txBox="1"/>
          <p:nvPr/>
        </p:nvSpPr>
        <p:spPr>
          <a:xfrm>
            <a:off x="1628383" y="2408221"/>
            <a:ext cx="8073024" cy="707886"/>
          </a:xfrm>
          <a:prstGeom prst="rect">
            <a:avLst/>
          </a:prstGeom>
          <a:noFill/>
        </p:spPr>
        <p:txBody>
          <a:bodyPr wrap="square">
            <a:spAutoFit/>
          </a:bodyPr>
          <a:lstStyle/>
          <a:p>
            <a:pPr algn="ctr">
              <a:spcBef>
                <a:spcPts val="600"/>
              </a:spcBef>
              <a:spcAft>
                <a:spcPts val="600"/>
              </a:spcAft>
            </a:pPr>
            <a:r>
              <a:rPr lang="fr-FR" sz="4000" b="1" i="1"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Sin, a constant </a:t>
            </a:r>
            <a:r>
              <a:rPr lang="fr-FR" sz="4000" b="1" i="1" kern="100" dirty="0" err="1"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threat</a:t>
            </a:r>
            <a:endParaRPr lang="fr-RE"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6005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1F12DDB-E7E0-699D-F09E-BBD51066F4DE}"/>
              </a:ext>
            </a:extLst>
          </p:cNvPr>
          <p:cNvSpPr>
            <a:spLocks noGrp="1"/>
          </p:cNvSpPr>
          <p:nvPr>
            <p:ph type="title"/>
          </p:nvPr>
        </p:nvSpPr>
        <p:spPr/>
        <p:txBody>
          <a:bodyPr/>
          <a:lstStyle/>
          <a:p>
            <a:r>
              <a:rPr lang="en-US" dirty="0" smtClean="0"/>
              <a:t>Various aspects of sin...</a:t>
            </a:r>
            <a:endParaRPr lang="fr-FR" dirty="0"/>
          </a:p>
        </p:txBody>
      </p:sp>
      <p:sp>
        <p:nvSpPr>
          <p:cNvPr id="3" name="Espace réservé du contenu 2">
            <a:extLst>
              <a:ext uri="{FF2B5EF4-FFF2-40B4-BE49-F238E27FC236}">
                <a16:creationId xmlns="" xmlns:a16="http://schemas.microsoft.com/office/drawing/2014/main" id="{8D6FD210-2BCA-7287-3FCF-BEAED725EE65}"/>
              </a:ext>
            </a:extLst>
          </p:cNvPr>
          <p:cNvSpPr>
            <a:spLocks noGrp="1"/>
          </p:cNvSpPr>
          <p:nvPr>
            <p:ph idx="1"/>
          </p:nvPr>
        </p:nvSpPr>
        <p:spPr>
          <a:xfrm>
            <a:off x="279401" y="2336872"/>
            <a:ext cx="11391900" cy="4127427"/>
          </a:xfrm>
        </p:spPr>
        <p:txBody>
          <a:bodyPr>
            <a:normAutofit/>
          </a:bodyPr>
          <a:lstStyle/>
          <a:p>
            <a:pPr algn="just">
              <a:spcAft>
                <a:spcPts val="400"/>
              </a:spcAft>
            </a:pPr>
            <a:r>
              <a:rPr lang="fr-FR" b="1" kern="100" dirty="0" err="1" smtClean="0">
                <a:latin typeface="Book Antiqua" panose="02040602050305030304" pitchFamily="18" charset="0"/>
                <a:ea typeface="Calibri" panose="020F0502020204030204" pitchFamily="34" charset="0"/>
                <a:cs typeface="Times New Roman" panose="02020603050405020304" pitchFamily="18" charset="0"/>
              </a:rPr>
              <a:t>Old</a:t>
            </a:r>
            <a:r>
              <a:rPr lang="fr-FR" b="1" kern="100" dirty="0" smtClean="0">
                <a:latin typeface="Book Antiqua" panose="02040602050305030304" pitchFamily="18" charset="0"/>
                <a:ea typeface="Calibri" panose="020F0502020204030204" pitchFamily="34" charset="0"/>
                <a:cs typeface="Times New Roman" panose="02020603050405020304" pitchFamily="18" charset="0"/>
              </a:rPr>
              <a:t> Testament:</a:t>
            </a:r>
          </a:p>
          <a:p>
            <a:pPr algn="just">
              <a:spcAft>
                <a:spcPts val="400"/>
              </a:spcAft>
              <a:buNone/>
            </a:pPr>
            <a:r>
              <a:rPr lang="fr-FR" i="1" u="sng" kern="100" dirty="0" smtClean="0">
                <a:latin typeface="Book Antiqua" panose="02040602050305030304" pitchFamily="18" charset="0"/>
                <a:ea typeface="Times New Roman" panose="02020603050405020304" pitchFamily="18" charset="0"/>
                <a:cs typeface="Times New Roman" panose="02020603050405020304" pitchFamily="18" charset="0"/>
              </a:rPr>
              <a:t>-</a:t>
            </a:r>
            <a:r>
              <a:rPr lang="fr-FR" i="1" kern="100" dirty="0" err="1" smtClean="0">
                <a:latin typeface="Book Antiqua" panose="02040602050305030304" pitchFamily="18" charset="0"/>
                <a:ea typeface="Times New Roman" panose="02020603050405020304" pitchFamily="18" charset="0"/>
                <a:cs typeface="Times New Roman" panose="02020603050405020304" pitchFamily="18" charset="0"/>
              </a:rPr>
              <a:t>Het</a:t>
            </a: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or </a:t>
            </a:r>
            <a:r>
              <a:rPr lang="fr-FR" i="1" kern="100" dirty="0" err="1" smtClean="0">
                <a:latin typeface="Book Antiqua" panose="02040602050305030304" pitchFamily="18" charset="0"/>
                <a:ea typeface="Times New Roman" panose="02020603050405020304" pitchFamily="18" charset="0"/>
                <a:cs typeface="Times New Roman" panose="02020603050405020304" pitchFamily="18" charset="0"/>
              </a:rPr>
              <a:t>hatta</a:t>
            </a: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a:t>
            </a:r>
            <a:r>
              <a:rPr lang="fr-FR" i="1" kern="100" dirty="0" err="1" smtClean="0">
                <a:latin typeface="Book Antiqua" panose="02040602050305030304" pitchFamily="18" charset="0"/>
                <a:ea typeface="Times New Roman" panose="02020603050405020304" pitchFamily="18" charset="0"/>
                <a:cs typeface="Times New Roman" panose="02020603050405020304" pitchFamily="18" charset="0"/>
              </a:rPr>
              <a:t>missing</a:t>
            </a: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the mark," </a:t>
            </a:r>
            <a:r>
              <a:rPr lang="fr-FR" i="1" kern="100" dirty="0" err="1" smtClean="0">
                <a:latin typeface="Book Antiqua" panose="02040602050305030304" pitchFamily="18" charset="0"/>
                <a:ea typeface="Times New Roman" panose="02020603050405020304" pitchFamily="18" charset="0"/>
                <a:cs typeface="Times New Roman" panose="02020603050405020304" pitchFamily="18" charset="0"/>
              </a:rPr>
              <a:t>implying</a:t>
            </a: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the </a:t>
            </a:r>
            <a:r>
              <a:rPr lang="fr-FR" i="1" kern="100" dirty="0" err="1" smtClean="0">
                <a:latin typeface="Book Antiqua" panose="02040602050305030304" pitchFamily="18" charset="0"/>
                <a:ea typeface="Times New Roman" panose="02020603050405020304" pitchFamily="18" charset="0"/>
                <a:cs typeface="Times New Roman" panose="02020603050405020304" pitchFamily="18" charset="0"/>
              </a:rPr>
              <a:t>idea</a:t>
            </a: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of </a:t>
            </a:r>
            <a:r>
              <a:rPr lang="fr-FR" i="1" kern="100" dirty="0" err="1" smtClean="0">
                <a:latin typeface="Book Antiqua" panose="02040602050305030304" pitchFamily="18" charset="0"/>
                <a:ea typeface="Times New Roman" panose="02020603050405020304" pitchFamily="18" charset="0"/>
                <a:cs typeface="Times New Roman" panose="02020603050405020304" pitchFamily="18" charset="0"/>
              </a:rPr>
              <a:t>transgressing</a:t>
            </a: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a:t>
            </a:r>
            <a:r>
              <a:rPr lang="fr-FR" i="1" kern="100" dirty="0" err="1" smtClean="0">
                <a:latin typeface="Book Antiqua" panose="02040602050305030304" pitchFamily="18" charset="0"/>
                <a:ea typeface="Times New Roman" panose="02020603050405020304" pitchFamily="18" charset="0"/>
                <a:cs typeface="Times New Roman" panose="02020603050405020304" pitchFamily="18" charset="0"/>
              </a:rPr>
              <a:t>God's</a:t>
            </a: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a:t>
            </a:r>
            <a:r>
              <a:rPr lang="fr-FR" i="1" kern="100" dirty="0" err="1" smtClean="0">
                <a:latin typeface="Book Antiqua" panose="02040602050305030304" pitchFamily="18" charset="0"/>
                <a:ea typeface="Times New Roman" panose="02020603050405020304" pitchFamily="18" charset="0"/>
                <a:cs typeface="Times New Roman" panose="02020603050405020304" pitchFamily="18" charset="0"/>
              </a:rPr>
              <a:t>law</a:t>
            </a: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(Exodus 9:27; </a:t>
            </a:r>
            <a:r>
              <a:rPr lang="fr-FR" i="1" kern="100" dirty="0" err="1" smtClean="0">
                <a:latin typeface="Book Antiqua" panose="02040602050305030304" pitchFamily="18" charset="0"/>
                <a:ea typeface="Times New Roman" panose="02020603050405020304" pitchFamily="18" charset="0"/>
                <a:cs typeface="Times New Roman" panose="02020603050405020304" pitchFamily="18" charset="0"/>
              </a:rPr>
              <a:t>Leviticus</a:t>
            </a: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5:5; </a:t>
            </a:r>
            <a:r>
              <a:rPr lang="fr-FR" i="1" kern="100" dirty="0" err="1" smtClean="0">
                <a:latin typeface="Book Antiqua" panose="02040602050305030304" pitchFamily="18" charset="0"/>
                <a:ea typeface="Times New Roman" panose="02020603050405020304" pitchFamily="18" charset="0"/>
                <a:cs typeface="Times New Roman" panose="02020603050405020304" pitchFamily="18" charset="0"/>
              </a:rPr>
              <a:t>Psalm</a:t>
            </a: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51:4)</a:t>
            </a:r>
          </a:p>
          <a:p>
            <a:pPr algn="just">
              <a:spcAft>
                <a:spcPts val="400"/>
              </a:spcAft>
              <a:buNone/>
            </a:pP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 Avon, "</a:t>
            </a:r>
            <a:r>
              <a:rPr lang="fr-FR" i="1" kern="100" dirty="0" err="1" smtClean="0">
                <a:latin typeface="Book Antiqua" panose="02040602050305030304" pitchFamily="18" charset="0"/>
                <a:ea typeface="Times New Roman" panose="02020603050405020304" pitchFamily="18" charset="0"/>
                <a:cs typeface="Times New Roman" panose="02020603050405020304" pitchFamily="18" charset="0"/>
              </a:rPr>
              <a:t>iniquity</a:t>
            </a: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a:t>
            </a:r>
            <a:r>
              <a:rPr lang="fr-FR" i="1" kern="100" dirty="0" err="1" smtClean="0">
                <a:latin typeface="Book Antiqua" panose="02040602050305030304" pitchFamily="18" charset="0"/>
                <a:ea typeface="Times New Roman" panose="02020603050405020304" pitchFamily="18" charset="0"/>
                <a:cs typeface="Times New Roman" panose="02020603050405020304" pitchFamily="18" charset="0"/>
              </a:rPr>
              <a:t>rebellion</a:t>
            </a: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a:t>
            </a:r>
            <a:r>
              <a:rPr lang="fr-FR" i="1" kern="100" dirty="0" err="1" smtClean="0">
                <a:latin typeface="Book Antiqua" panose="02040602050305030304" pitchFamily="18" charset="0"/>
                <a:ea typeface="Times New Roman" panose="02020603050405020304" pitchFamily="18" charset="0"/>
                <a:cs typeface="Times New Roman" panose="02020603050405020304" pitchFamily="18" charset="0"/>
              </a:rPr>
              <a:t>twisting</a:t>
            </a: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a:t>
            </a:r>
            <a:r>
              <a:rPr lang="fr-FR" i="1" kern="100" dirty="0" err="1" smtClean="0">
                <a:latin typeface="Book Antiqua" panose="02040602050305030304" pitchFamily="18" charset="0"/>
                <a:ea typeface="Times New Roman" panose="02020603050405020304" pitchFamily="18" charset="0"/>
                <a:cs typeface="Times New Roman" panose="02020603050405020304" pitchFamily="18" charset="0"/>
              </a:rPr>
              <a:t>stain</a:t>
            </a: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a:t>
            </a:r>
            <a:r>
              <a:rPr lang="fr-FR" i="1" kern="100" dirty="0" err="1" smtClean="0">
                <a:latin typeface="Book Antiqua" panose="02040602050305030304" pitchFamily="18" charset="0"/>
                <a:ea typeface="Times New Roman" panose="02020603050405020304" pitchFamily="18" charset="0"/>
                <a:cs typeface="Times New Roman" panose="02020603050405020304" pitchFamily="18" charset="0"/>
              </a:rPr>
              <a:t>implying</a:t>
            </a: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a:t>
            </a:r>
            <a:r>
              <a:rPr lang="fr-FR" i="1" kern="100" dirty="0" err="1" smtClean="0">
                <a:latin typeface="Book Antiqua" panose="02040602050305030304" pitchFamily="18" charset="0"/>
                <a:ea typeface="Times New Roman" panose="02020603050405020304" pitchFamily="18" charset="0"/>
                <a:cs typeface="Times New Roman" panose="02020603050405020304" pitchFamily="18" charset="0"/>
              </a:rPr>
              <a:t>wickedness</a:t>
            </a: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a:t>
            </a:r>
            <a:r>
              <a:rPr lang="fr-FR" i="1" kern="100" dirty="0" err="1" smtClean="0">
                <a:latin typeface="Book Antiqua" panose="02040602050305030304" pitchFamily="18" charset="0"/>
                <a:ea typeface="Times New Roman" panose="02020603050405020304" pitchFamily="18" charset="0"/>
                <a:cs typeface="Times New Roman" panose="02020603050405020304" pitchFamily="18" charset="0"/>
              </a:rPr>
              <a:t>Genesis</a:t>
            </a: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15:16; </a:t>
            </a:r>
            <a:r>
              <a:rPr lang="fr-FR" i="1" kern="100" dirty="0" err="1" smtClean="0">
                <a:latin typeface="Book Antiqua" panose="02040602050305030304" pitchFamily="18" charset="0"/>
                <a:ea typeface="Times New Roman" panose="02020603050405020304" pitchFamily="18" charset="0"/>
                <a:cs typeface="Times New Roman" panose="02020603050405020304" pitchFamily="18" charset="0"/>
              </a:rPr>
              <a:t>Isaiah</a:t>
            </a: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43:24)</a:t>
            </a:r>
          </a:p>
          <a:p>
            <a:pPr algn="just">
              <a:spcAft>
                <a:spcPts val="400"/>
              </a:spcAft>
              <a:buNone/>
            </a:pP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 </a:t>
            </a:r>
            <a:r>
              <a:rPr lang="fr-FR" i="1" kern="100" dirty="0" err="1" smtClean="0">
                <a:latin typeface="Book Antiqua" panose="02040602050305030304" pitchFamily="18" charset="0"/>
                <a:ea typeface="Times New Roman" panose="02020603050405020304" pitchFamily="18" charset="0"/>
                <a:cs typeface="Times New Roman" panose="02020603050405020304" pitchFamily="18" charset="0"/>
              </a:rPr>
              <a:t>Pesha</a:t>
            </a: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"transgression," "</a:t>
            </a:r>
            <a:r>
              <a:rPr lang="fr-FR" i="1" kern="100" dirty="0" err="1" smtClean="0">
                <a:latin typeface="Book Antiqua" panose="02040602050305030304" pitchFamily="18" charset="0"/>
                <a:ea typeface="Times New Roman" panose="02020603050405020304" pitchFamily="18" charset="0"/>
                <a:cs typeface="Times New Roman" panose="02020603050405020304" pitchFamily="18" charset="0"/>
              </a:rPr>
              <a:t>intentional</a:t>
            </a: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and </a:t>
            </a:r>
            <a:r>
              <a:rPr lang="fr-FR" i="1" kern="100" dirty="0" err="1" smtClean="0">
                <a:latin typeface="Book Antiqua" panose="02040602050305030304" pitchFamily="18" charset="0"/>
                <a:ea typeface="Times New Roman" panose="02020603050405020304" pitchFamily="18" charset="0"/>
                <a:cs typeface="Times New Roman" panose="02020603050405020304" pitchFamily="18" charset="0"/>
              </a:rPr>
              <a:t>conscious</a:t>
            </a: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sin" (</a:t>
            </a:r>
            <a:r>
              <a:rPr lang="fr-FR" i="1" kern="100" dirty="0" err="1" smtClean="0">
                <a:latin typeface="Book Antiqua" panose="02040602050305030304" pitchFamily="18" charset="0"/>
                <a:ea typeface="Times New Roman" panose="02020603050405020304" pitchFamily="18" charset="0"/>
                <a:cs typeface="Times New Roman" panose="02020603050405020304" pitchFamily="18" charset="0"/>
              </a:rPr>
              <a:t>Isaiah</a:t>
            </a: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1:2; Amos 4:4)</a:t>
            </a:r>
          </a:p>
          <a:p>
            <a:pPr algn="just">
              <a:spcAft>
                <a:spcPts val="400"/>
              </a:spcAft>
              <a:buNone/>
            </a:pP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 </a:t>
            </a:r>
            <a:r>
              <a:rPr lang="fr-FR" i="1" kern="100" dirty="0" err="1" smtClean="0">
                <a:latin typeface="Book Antiqua" panose="02040602050305030304" pitchFamily="18" charset="0"/>
                <a:ea typeface="Times New Roman" panose="02020603050405020304" pitchFamily="18" charset="0"/>
                <a:cs typeface="Times New Roman" panose="02020603050405020304" pitchFamily="18" charset="0"/>
              </a:rPr>
              <a:t>Resha</a:t>
            </a: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a:t>
            </a:r>
            <a:r>
              <a:rPr lang="fr-FR" i="1" kern="100" dirty="0" err="1" smtClean="0">
                <a:latin typeface="Book Antiqua" panose="02040602050305030304" pitchFamily="18" charset="0"/>
                <a:ea typeface="Times New Roman" panose="02020603050405020304" pitchFamily="18" charset="0"/>
                <a:cs typeface="Times New Roman" panose="02020603050405020304" pitchFamily="18" charset="0"/>
              </a:rPr>
              <a:t>wandering</a:t>
            </a: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a:t>
            </a:r>
            <a:r>
              <a:rPr lang="fr-FR" i="1" kern="100" dirty="0" err="1" smtClean="0">
                <a:latin typeface="Book Antiqua" panose="02040602050305030304" pitchFamily="18" charset="0"/>
                <a:ea typeface="Times New Roman" panose="02020603050405020304" pitchFamily="18" charset="0"/>
                <a:cs typeface="Times New Roman" panose="02020603050405020304" pitchFamily="18" charset="0"/>
              </a:rPr>
              <a:t>guilt</a:t>
            </a: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a:t>
            </a:r>
            <a:r>
              <a:rPr lang="fr-FR" i="1" kern="100" dirty="0" err="1" smtClean="0">
                <a:latin typeface="Book Antiqua" panose="02040602050305030304" pitchFamily="18" charset="0"/>
                <a:ea typeface="Times New Roman" panose="02020603050405020304" pitchFamily="18" charset="0"/>
                <a:cs typeface="Times New Roman" panose="02020603050405020304" pitchFamily="18" charset="0"/>
              </a:rPr>
              <a:t>conveying</a:t>
            </a: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a:t>
            </a:r>
            <a:r>
              <a:rPr lang="fr-FR" i="1" kern="100" dirty="0" err="1" smtClean="0">
                <a:latin typeface="Book Antiqua" panose="02040602050305030304" pitchFamily="18" charset="0"/>
                <a:ea typeface="Times New Roman" panose="02020603050405020304" pitchFamily="18" charset="0"/>
                <a:cs typeface="Times New Roman" panose="02020603050405020304" pitchFamily="18" charset="0"/>
              </a:rPr>
              <a:t>wickedness</a:t>
            </a: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a:t>
            </a:r>
            <a:r>
              <a:rPr lang="fr-FR" i="1" kern="100" dirty="0" err="1" smtClean="0">
                <a:latin typeface="Book Antiqua" panose="02040602050305030304" pitchFamily="18" charset="0"/>
                <a:ea typeface="Times New Roman" panose="02020603050405020304" pitchFamily="18" charset="0"/>
                <a:cs typeface="Times New Roman" panose="02020603050405020304" pitchFamily="18" charset="0"/>
              </a:rPr>
              <a:t>Genesis</a:t>
            </a:r>
            <a:r>
              <a:rPr lang="fr-FR" i="1" kern="100" dirty="0" smtClean="0">
                <a:latin typeface="Book Antiqua" panose="02040602050305030304" pitchFamily="18" charset="0"/>
                <a:ea typeface="Times New Roman" panose="02020603050405020304" pitchFamily="18" charset="0"/>
                <a:cs typeface="Times New Roman" panose="02020603050405020304" pitchFamily="18" charset="0"/>
              </a:rPr>
              <a:t> 18:23; Exodus 23:1)</a:t>
            </a:r>
          </a:p>
          <a:p>
            <a:endParaRPr lang="fr-FR" sz="3200" dirty="0"/>
          </a:p>
        </p:txBody>
      </p:sp>
    </p:spTree>
    <p:extLst>
      <p:ext uri="{BB962C8B-B14F-4D97-AF65-F5344CB8AC3E}">
        <p14:creationId xmlns:p14="http://schemas.microsoft.com/office/powerpoint/2010/main" val="3004434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5B66230-EC1D-A569-B297-BEB8594FE1B8}"/>
              </a:ext>
            </a:extLst>
          </p:cNvPr>
          <p:cNvSpPr>
            <a:spLocks noGrp="1"/>
          </p:cNvSpPr>
          <p:nvPr>
            <p:ph type="title"/>
          </p:nvPr>
        </p:nvSpPr>
        <p:spPr/>
        <p:txBody>
          <a:bodyPr/>
          <a:lstStyle/>
          <a:p>
            <a:r>
              <a:rPr lang="en-US" dirty="0" smtClean="0"/>
              <a:t>Various aspects of sin...</a:t>
            </a:r>
            <a:endParaRPr lang="fr-FR" dirty="0"/>
          </a:p>
        </p:txBody>
      </p:sp>
      <p:sp>
        <p:nvSpPr>
          <p:cNvPr id="3" name="Espace réservé du contenu 2">
            <a:extLst>
              <a:ext uri="{FF2B5EF4-FFF2-40B4-BE49-F238E27FC236}">
                <a16:creationId xmlns="" xmlns:a16="http://schemas.microsoft.com/office/drawing/2014/main" id="{F1D043DC-4784-C755-7E1C-565B50EEBBB2}"/>
              </a:ext>
            </a:extLst>
          </p:cNvPr>
          <p:cNvSpPr>
            <a:spLocks noGrp="1"/>
          </p:cNvSpPr>
          <p:nvPr>
            <p:ph idx="1"/>
          </p:nvPr>
        </p:nvSpPr>
        <p:spPr>
          <a:xfrm>
            <a:off x="583044" y="2161774"/>
            <a:ext cx="11333879" cy="4394669"/>
          </a:xfrm>
        </p:spPr>
        <p:txBody>
          <a:bodyPr>
            <a:normAutofit/>
          </a:bodyPr>
          <a:lstStyle/>
          <a:p>
            <a:pPr algn="just">
              <a:spcAft>
                <a:spcPts val="400"/>
              </a:spcAft>
            </a:pPr>
            <a:r>
              <a:rPr lang="en-US" dirty="0" smtClean="0"/>
              <a:t>New Testament:</a:t>
            </a:r>
            <a:r>
              <a:rPr lang="fr-FR" b="1" kern="100" dirty="0">
                <a:effectLst/>
                <a:latin typeface="Book Antiqua" panose="02040602050305030304" pitchFamily="18" charset="0"/>
                <a:ea typeface="Calibri" panose="020F0502020204030204" pitchFamily="34" charset="0"/>
                <a:cs typeface="Times New Roman" panose="02020603050405020304" pitchFamily="18" charset="0"/>
              </a:rPr>
              <a:t> </a:t>
            </a:r>
            <a:endParaRPr lang="fr-RE"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dirty="0" smtClean="0"/>
              <a:t>-</a:t>
            </a:r>
            <a:r>
              <a:rPr lang="en-US" dirty="0" err="1" smtClean="0"/>
              <a:t>Hamartia</a:t>
            </a:r>
            <a:r>
              <a:rPr lang="en-US" dirty="0" smtClean="0"/>
              <a:t>, "missing the mark," conveying the idea of sin, hostility towards God (John 19:11; 1 John 1:8; Romans 5:12)</a:t>
            </a:r>
            <a:endParaRPr lang="fr-FR" dirty="0" smtClean="0"/>
          </a:p>
          <a:p>
            <a:pPr>
              <a:buNone/>
            </a:pPr>
            <a:r>
              <a:rPr lang="en-US" dirty="0" smtClean="0"/>
              <a:t>  - </a:t>
            </a:r>
            <a:r>
              <a:rPr lang="en-US" dirty="0" err="1" smtClean="0"/>
              <a:t>Parabasis</a:t>
            </a:r>
            <a:r>
              <a:rPr lang="en-US" dirty="0" smtClean="0"/>
              <a:t>, "the act of overstepping," "transgression" (Romans 5:14)</a:t>
            </a:r>
            <a:endParaRPr lang="fr-FR" dirty="0" smtClean="0"/>
          </a:p>
          <a:p>
            <a:pPr>
              <a:buNone/>
            </a:pPr>
            <a:r>
              <a:rPr lang="en-US" dirty="0" smtClean="0"/>
              <a:t>  - </a:t>
            </a:r>
            <a:r>
              <a:rPr lang="en-US" dirty="0" err="1" smtClean="0"/>
              <a:t>Parakoe</a:t>
            </a:r>
            <a:r>
              <a:rPr lang="en-US" dirty="0" smtClean="0"/>
              <a:t>, "difficulty in hearing," "disobedience," indicating spiritual deafness and unfaithfulness (Romans 5:19; Hebrews 2:2)</a:t>
            </a:r>
            <a:endParaRPr lang="fr-FR" dirty="0" smtClean="0"/>
          </a:p>
          <a:p>
            <a:pPr>
              <a:buNone/>
            </a:pPr>
            <a:r>
              <a:rPr lang="en-US" dirty="0" smtClean="0"/>
              <a:t> - </a:t>
            </a:r>
            <a:r>
              <a:rPr lang="en-US" dirty="0" err="1" smtClean="0"/>
              <a:t>Paraptoma</a:t>
            </a:r>
            <a:r>
              <a:rPr lang="en-US" dirty="0" smtClean="0"/>
              <a:t>, "fall," "deviation" (Matthew 6:14; Romans 4:25; 5:15)</a:t>
            </a:r>
            <a:endParaRPr lang="fr-FR" dirty="0" smtClean="0"/>
          </a:p>
          <a:p>
            <a:pPr>
              <a:buNone/>
            </a:pPr>
            <a:r>
              <a:rPr lang="en-US" dirty="0" smtClean="0"/>
              <a:t> - </a:t>
            </a:r>
            <a:r>
              <a:rPr lang="en-US" dirty="0" err="1" smtClean="0"/>
              <a:t>Anomia</a:t>
            </a:r>
            <a:r>
              <a:rPr lang="en-US" dirty="0" smtClean="0"/>
              <a:t>, "lawlessness," "iniquity" (Matthew 7:23; Hebrews 1:9; 1 John 3:4)</a:t>
            </a:r>
            <a:endParaRPr lang="fr-FR" dirty="0" smtClean="0"/>
          </a:p>
          <a:p>
            <a:pPr>
              <a:buNone/>
            </a:pPr>
            <a:r>
              <a:rPr lang="en-US" dirty="0" smtClean="0"/>
              <a:t> - </a:t>
            </a:r>
            <a:r>
              <a:rPr lang="en-US" dirty="0" err="1" smtClean="0"/>
              <a:t>Agnoema</a:t>
            </a:r>
            <a:r>
              <a:rPr lang="en-US" dirty="0" smtClean="0"/>
              <a:t>, "ignorance," "fault" (Hebrews 9:7)</a:t>
            </a:r>
            <a:endParaRPr lang="fr-FR" dirty="0" smtClean="0"/>
          </a:p>
          <a:p>
            <a:pPr>
              <a:buNone/>
            </a:pPr>
            <a:r>
              <a:rPr lang="en-US" dirty="0" smtClean="0"/>
              <a:t>  - </a:t>
            </a:r>
            <a:r>
              <a:rPr lang="en-US" dirty="0" err="1" smtClean="0"/>
              <a:t>Hettêma</a:t>
            </a:r>
            <a:r>
              <a:rPr lang="en-US" dirty="0" smtClean="0"/>
              <a:t>, "failure," "defeat," "diminishment" (Romans 11:12)</a:t>
            </a:r>
            <a:endParaRPr lang="fr-FR" dirty="0" smtClean="0"/>
          </a:p>
          <a:p>
            <a:endParaRPr lang="fr-FR" sz="3200" dirty="0"/>
          </a:p>
        </p:txBody>
      </p:sp>
    </p:spTree>
    <p:extLst>
      <p:ext uri="{BB962C8B-B14F-4D97-AF65-F5344CB8AC3E}">
        <p14:creationId xmlns:p14="http://schemas.microsoft.com/office/powerpoint/2010/main" val="3446370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histoire de la grenouille et du scorpion">
            <a:extLst>
              <a:ext uri="{FF2B5EF4-FFF2-40B4-BE49-F238E27FC236}">
                <a16:creationId xmlns="" xmlns:a16="http://schemas.microsoft.com/office/drawing/2014/main" id="{222DDFB6-3EF4-6326-D76C-E9FC6D969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477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264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3061465B-DBCC-D603-7450-1CA2405E1E9A}"/>
              </a:ext>
            </a:extLst>
          </p:cNvPr>
          <p:cNvSpPr txBox="1"/>
          <p:nvPr/>
        </p:nvSpPr>
        <p:spPr>
          <a:xfrm>
            <a:off x="920750" y="2699772"/>
            <a:ext cx="10350500" cy="3046988"/>
          </a:xfrm>
          <a:prstGeom prst="rect">
            <a:avLst/>
          </a:prstGeom>
          <a:noFill/>
        </p:spPr>
        <p:txBody>
          <a:bodyPr wrap="square">
            <a:spAutoFit/>
          </a:bodyPr>
          <a:lstStyle/>
          <a:p>
            <a:pPr algn="just">
              <a:spcAft>
                <a:spcPts val="400"/>
              </a:spcAft>
            </a:pPr>
            <a:r>
              <a:rPr lang="en-US" sz="3200" dirty="0" smtClean="0"/>
              <a:t>God wants to help us change our mindset, to move away from a fatalistic, pessimistic spirit and understand that if we sin, it is often because we ourselves choose to sin. God acts as a preventive measure, like a good father or a good teacher, an instructor who wants to see us succeed</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6360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s virus à la loupe | CNRS Le journal">
            <a:extLst>
              <a:ext uri="{FF2B5EF4-FFF2-40B4-BE49-F238E27FC236}">
                <a16:creationId xmlns="" xmlns:a16="http://schemas.microsoft.com/office/drawing/2014/main" id="{FA22AE48-ED92-C12A-71E8-D084DEB79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 xmlns:a16="http://schemas.microsoft.com/office/drawing/2014/main" id="{BB195351-9100-7FF0-A0E3-49F990E396C7}"/>
              </a:ext>
            </a:extLst>
          </p:cNvPr>
          <p:cNvSpPr txBox="1"/>
          <p:nvPr/>
        </p:nvSpPr>
        <p:spPr>
          <a:xfrm rot="19809234">
            <a:off x="68644" y="1309902"/>
            <a:ext cx="6100174" cy="707886"/>
          </a:xfrm>
          <a:prstGeom prst="rect">
            <a:avLst/>
          </a:prstGeom>
          <a:noFill/>
        </p:spPr>
        <p:txBody>
          <a:bodyPr wrap="square">
            <a:spAutoFit/>
          </a:bodyPr>
          <a:lstStyle/>
          <a:p>
            <a:pPr marR="180340" algn="ctr">
              <a:spcBef>
                <a:spcPts val="600"/>
              </a:spcBef>
              <a:spcAft>
                <a:spcPts val="600"/>
              </a:spcAft>
            </a:pPr>
            <a:r>
              <a:rPr lang="en-US" sz="4000" dirty="0" smtClean="0">
                <a:solidFill>
                  <a:srgbClr val="FFFF00"/>
                </a:solidFill>
              </a:rPr>
              <a:t>Victory is possible</a:t>
            </a:r>
            <a:endParaRPr lang="fr-RE"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5760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 xmlns:a16="http://schemas.microsoft.com/office/drawing/2014/main" id="{F059A320-8768-45B7-97A8-030AB958DF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est quoi un virus ?">
            <a:extLst>
              <a:ext uri="{FF2B5EF4-FFF2-40B4-BE49-F238E27FC236}">
                <a16:creationId xmlns="" xmlns:a16="http://schemas.microsoft.com/office/drawing/2014/main" id="{B7DB67AD-FE4F-2CFA-E9DB-8CA41CE00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541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769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DD8653C7-1E7F-B060-4EC9-48F0EFB5FFC4}"/>
              </a:ext>
            </a:extLst>
          </p:cNvPr>
          <p:cNvSpPr txBox="1"/>
          <p:nvPr/>
        </p:nvSpPr>
        <p:spPr>
          <a:xfrm>
            <a:off x="976280" y="786664"/>
            <a:ext cx="10452100" cy="5139869"/>
          </a:xfrm>
          <a:prstGeom prst="rect">
            <a:avLst/>
          </a:prstGeom>
          <a:noFill/>
        </p:spPr>
        <p:txBody>
          <a:bodyPr wrap="square">
            <a:spAutoFit/>
          </a:bodyPr>
          <a:lstStyle/>
          <a:p>
            <a:pPr algn="ctr"/>
            <a:r>
              <a:rPr lang="en-US" sz="3200" b="1" i="1" dirty="0" smtClean="0">
                <a:latin typeface="Book Antiqua" panose="02040602050305030304" pitchFamily="18" charset="0"/>
                <a:ea typeface="Calibri" panose="020F0502020204030204" pitchFamily="34" charset="0"/>
                <a:cs typeface="Times New Roman" panose="02020603050405020304" pitchFamily="18" charset="0"/>
              </a:rPr>
              <a:t>"1 Corinthians 10:  </a:t>
            </a:r>
          </a:p>
          <a:p>
            <a:pPr algn="ctr"/>
            <a:r>
              <a:rPr lang="en-US" sz="2400" b="1" i="1" dirty="0" smtClean="0">
                <a:latin typeface="Book Antiqua" panose="02040602050305030304" pitchFamily="18" charset="0"/>
                <a:ea typeface="Calibri" panose="020F0502020204030204" pitchFamily="34" charset="0"/>
                <a:cs typeface="Times New Roman" panose="02020603050405020304" pitchFamily="18" charset="0"/>
              </a:rPr>
              <a:t>12 So, if you think you are standing firm, be careful that you don’t fall!  </a:t>
            </a:r>
          </a:p>
          <a:p>
            <a:pPr algn="ctr"/>
            <a:r>
              <a:rPr lang="en-US" sz="2400" b="1" i="1" dirty="0" smtClean="0">
                <a:latin typeface="Book Antiqua" panose="02040602050305030304" pitchFamily="18" charset="0"/>
                <a:ea typeface="Calibri" panose="020F0502020204030204" pitchFamily="34" charset="0"/>
                <a:cs typeface="Times New Roman" panose="02020603050405020304" pitchFamily="18" charset="0"/>
              </a:rPr>
              <a:t>13 No temptation has overtaken you except what is common to mankind. And God is faithful; he will not let you be tempted beyond what you can bear. But when you are tempted, he will also provide a way out so that you can endure it.  </a:t>
            </a:r>
          </a:p>
          <a:p>
            <a:pPr algn="ctr"/>
            <a:r>
              <a:rPr lang="en-US" sz="2400" b="1" i="1" dirty="0" smtClean="0">
                <a:latin typeface="Book Antiqua" panose="02040602050305030304" pitchFamily="18" charset="0"/>
                <a:ea typeface="Calibri" panose="020F0502020204030204" pitchFamily="34" charset="0"/>
                <a:cs typeface="Times New Roman" panose="02020603050405020304" pitchFamily="18" charset="0"/>
              </a:rPr>
              <a:t>If you choose to accommodate sin, you will have no difficulty doing so because sin is ‘pleasant to the eyes and good for food.’ Resisting would instead lead us to depend on the Lord and, most importantly, on the Holy Spirit, who can convince us not to yield to temptation. Jesus taught his disciples to ask the Father not to lead them into temptation but to deliver them from evil (Matthew 6:9-13).  </a:t>
            </a:r>
          </a:p>
          <a:p>
            <a:pPr algn="ctr"/>
            <a:r>
              <a:rPr lang="fr-FR" sz="3200" dirty="0" smtClean="0">
                <a:effectLst/>
                <a:latin typeface="Book Antiqua" panose="02040602050305030304" pitchFamily="18" charset="0"/>
                <a:ea typeface="Calibri" panose="020F0502020204030204" pitchFamily="34" charset="0"/>
                <a:cs typeface="Times New Roman" panose="02020603050405020304" pitchFamily="18" charset="0"/>
              </a:rPr>
              <a:t>. </a:t>
            </a:r>
            <a:r>
              <a:rPr lang="fr-RE" sz="3200" dirty="0" smtClean="0">
                <a:effectLst/>
                <a:latin typeface="Book Antiqua" panose="02040602050305030304" pitchFamily="18" charset="0"/>
              </a:rPr>
              <a:t> </a:t>
            </a:r>
            <a:endParaRPr lang="fr-FR" sz="3200" dirty="0">
              <a:latin typeface="Book Antiqua" panose="02040602050305030304" pitchFamily="18" charset="0"/>
            </a:endParaRPr>
          </a:p>
        </p:txBody>
      </p:sp>
    </p:spTree>
    <p:extLst>
      <p:ext uri="{BB962C8B-B14F-4D97-AF65-F5344CB8AC3E}">
        <p14:creationId xmlns:p14="http://schemas.microsoft.com/office/powerpoint/2010/main" val="3659933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FFA20794-B56B-96A7-BC07-A8AD2D144E79}"/>
              </a:ext>
            </a:extLst>
          </p:cNvPr>
          <p:cNvSpPr txBox="1"/>
          <p:nvPr/>
        </p:nvSpPr>
        <p:spPr>
          <a:xfrm>
            <a:off x="609600" y="554335"/>
            <a:ext cx="9715500" cy="1569660"/>
          </a:xfrm>
          <a:prstGeom prst="rect">
            <a:avLst/>
          </a:prstGeom>
          <a:noFill/>
        </p:spPr>
        <p:txBody>
          <a:bodyPr wrap="square">
            <a:spAutoFit/>
          </a:bodyPr>
          <a:lstStyle/>
          <a:p>
            <a:pPr indent="71755" algn="just">
              <a:spcAft>
                <a:spcPts val="400"/>
              </a:spcAft>
            </a:pPr>
            <a:r>
              <a:rPr lang="fr-FR" sz="3200" kern="100" dirty="0" smtClean="0">
                <a:latin typeface="Book Antiqua" panose="02040602050305030304" pitchFamily="18" charset="0"/>
                <a:ea typeface="Calibri" panose="020F0502020204030204" pitchFamily="34" charset="0"/>
                <a:cs typeface="Times New Roman" panose="02020603050405020304" pitchFamily="18" charset="0"/>
              </a:rPr>
              <a:t>«</a:t>
            </a:r>
            <a:r>
              <a:rPr lang="en-US" sz="3200" dirty="0" smtClean="0"/>
              <a:t>That is why He is able to save completely those who come to God through Him, because He always lives to intercede for them.” (Hebrews 7:25)</a:t>
            </a:r>
            <a:r>
              <a:rPr lang="fr-FR" sz="3200" kern="100" dirty="0" smtClean="0">
                <a:latin typeface="Book Antiqua" panose="02040602050305030304" pitchFamily="18" charset="0"/>
                <a:ea typeface="Calibri" panose="020F0502020204030204" pitchFamily="34" charset="0"/>
                <a:cs typeface="Times New Roman" panose="02020603050405020304" pitchFamily="18" charset="0"/>
              </a:rPr>
              <a:t>. » </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 xmlns:a16="http://schemas.microsoft.com/office/drawing/2014/main" id="{9C2399ED-C6D9-0B99-96C3-493288A6D2B5}"/>
              </a:ext>
            </a:extLst>
          </p:cNvPr>
          <p:cNvSpPr txBox="1"/>
          <p:nvPr/>
        </p:nvSpPr>
        <p:spPr>
          <a:xfrm>
            <a:off x="431800" y="3237636"/>
            <a:ext cx="10998200" cy="2246769"/>
          </a:xfrm>
          <a:prstGeom prst="rect">
            <a:avLst/>
          </a:prstGeom>
          <a:noFill/>
        </p:spPr>
        <p:txBody>
          <a:bodyPr wrap="square">
            <a:spAutoFit/>
          </a:bodyPr>
          <a:lstStyle/>
          <a:p>
            <a:pPr algn="just">
              <a:spcAft>
                <a:spcPts val="400"/>
              </a:spcAft>
            </a:pPr>
            <a:r>
              <a:rPr lang="fr-FR" sz="28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r>
              <a:rPr lang="en-US" sz="2800" kern="100" dirty="0" smtClean="0">
                <a:latin typeface="Book Antiqua" panose="02040602050305030304" pitchFamily="18" charset="0"/>
                <a:ea typeface="Calibri" panose="020F0502020204030204" pitchFamily="34" charset="0"/>
                <a:cs typeface="Times New Roman" panose="02020603050405020304" pitchFamily="18" charset="0"/>
              </a:rPr>
              <a:t>If we claim to be without sin, we deceive ourselves, and the truth is not in us. If we confess our sins, He is faithful and just and will forgive us our sins and purify us from all unrighteousness. If we claim we have not sinned, we make Him out to be a liar, and His word is not in us.” (1 John 1:8-10)</a:t>
            </a:r>
            <a:r>
              <a:rPr lang="fr-FR" sz="2800" kern="100" dirty="0" smtClean="0">
                <a:latin typeface="Book Antiqua" panose="02040602050305030304" pitchFamily="18" charset="0"/>
                <a:ea typeface="Calibri" panose="020F0502020204030204" pitchFamily="34" charset="0"/>
                <a:cs typeface="Times New Roman" panose="02020603050405020304" pitchFamily="18" charset="0"/>
              </a:rPr>
              <a:t>)</a:t>
            </a:r>
            <a:endParaRPr lang="fr-RE" sz="2800" kern="100" dirty="0">
              <a:latin typeface="Book Antiqua" panose="020406020503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1877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 xmlns:a16="http://schemas.microsoft.com/office/drawing/2014/main" id="{F059A320-8768-45B7-97A8-030AB958DF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iclismo: Jesús Herrada: &quot;Se nota el cambio generacional, los jóvenes andan  muchísimo&quot; | Marca">
            <a:extLst>
              <a:ext uri="{FF2B5EF4-FFF2-40B4-BE49-F238E27FC236}">
                <a16:creationId xmlns="" xmlns:a16="http://schemas.microsoft.com/office/drawing/2014/main" id="{2E55C783-2FD8-EEFC-6CAA-C8F332651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815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DDD17940-C102-7ADD-56BD-3E75398E83ED}"/>
              </a:ext>
            </a:extLst>
          </p:cNvPr>
          <p:cNvSpPr txBox="1"/>
          <p:nvPr/>
        </p:nvSpPr>
        <p:spPr>
          <a:xfrm>
            <a:off x="725214" y="3429000"/>
            <a:ext cx="10089931" cy="2862322"/>
          </a:xfrm>
          <a:prstGeom prst="rect">
            <a:avLst/>
          </a:prstGeom>
          <a:noFill/>
        </p:spPr>
        <p:txBody>
          <a:bodyPr wrap="square">
            <a:spAutoFit/>
          </a:bodyPr>
          <a:lstStyle/>
          <a:p>
            <a:pPr algn="ctr"/>
            <a:r>
              <a:rPr lang="fr-FR" sz="3600" dirty="0">
                <a:effectLst/>
                <a:latin typeface="Book Antiqua" panose="02040602050305030304" pitchFamily="18" charset="0"/>
                <a:ea typeface="Calibri" panose="020F0502020204030204" pitchFamily="34" charset="0"/>
                <a:cs typeface="Times New Roman" panose="02020603050405020304" pitchFamily="18" charset="0"/>
              </a:rPr>
              <a:t>Jésus veut nous sortir du péché et de son emprise sur l’esprit humain. Il veut nous guérir des conséquences du péché, d’un péché personnel ou du péché de quelqu’un d’autre qui a impacté votre parcours de vie.</a:t>
            </a:r>
            <a:r>
              <a:rPr lang="fr-RE" sz="3600" dirty="0">
                <a:effectLst/>
              </a:rPr>
              <a:t> </a:t>
            </a:r>
            <a:endParaRPr lang="fr-FR" sz="3600" dirty="0"/>
          </a:p>
        </p:txBody>
      </p:sp>
      <p:pic>
        <p:nvPicPr>
          <p:cNvPr id="4" name="Picture 2" descr="Comment devenir plus que vainqueur ...">
            <a:extLst>
              <a:ext uri="{FF2B5EF4-FFF2-40B4-BE49-F238E27FC236}">
                <a16:creationId xmlns="" xmlns:a16="http://schemas.microsoft.com/office/drawing/2014/main" id="{9112469D-E7B4-3B31-A228-1E25B59114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215" y="0"/>
            <a:ext cx="5751968" cy="2921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385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E479FF5-13B8-44CF-A149-6E7E0489FE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355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273834BF-BB09-46BB-BA11-D8C65C3582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52538"/>
            <a:ext cx="11237976" cy="5925402"/>
          </a:xfrm>
          <a:prstGeom prst="rect">
            <a:avLst/>
          </a:prstGeom>
          <a:solidFill>
            <a:schemeClr val="bg1">
              <a:lumMod val="85000"/>
              <a:lumOff val="15000"/>
            </a:schemeClr>
          </a:solidFill>
          <a:ln w="22225">
            <a:solidFill>
              <a:srgbClr val="E7B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a:extLst>
              <a:ext uri="{FF2B5EF4-FFF2-40B4-BE49-F238E27FC236}">
                <a16:creationId xmlns="" xmlns:a16="http://schemas.microsoft.com/office/drawing/2014/main" id="{0592FC05-50A6-D072-F43C-A67BE1A670C5}"/>
              </a:ext>
            </a:extLst>
          </p:cNvPr>
          <p:cNvPicPr>
            <a:picLocks noChangeAspect="1"/>
          </p:cNvPicPr>
          <p:nvPr/>
        </p:nvPicPr>
        <p:blipFill>
          <a:blip r:embed="rId3"/>
          <a:srcRect t="48421" r="-1" b="12628"/>
          <a:stretch/>
        </p:blipFill>
        <p:spPr>
          <a:xfrm>
            <a:off x="643467" y="609599"/>
            <a:ext cx="10905066" cy="5428344"/>
          </a:xfrm>
          <a:prstGeom prst="rect">
            <a:avLst/>
          </a:prstGeom>
        </p:spPr>
      </p:pic>
    </p:spTree>
    <p:extLst>
      <p:ext uri="{BB962C8B-B14F-4D97-AF65-F5344CB8AC3E}">
        <p14:creationId xmlns:p14="http://schemas.microsoft.com/office/powerpoint/2010/main" val="1522089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os plan d’un bébé attrapant une main">
            <a:extLst>
              <a:ext uri="{FF2B5EF4-FFF2-40B4-BE49-F238E27FC236}">
                <a16:creationId xmlns="" xmlns:a16="http://schemas.microsoft.com/office/drawing/2014/main" id="{3DF96016-2400-DED4-3AEF-F50A26636DF7}"/>
              </a:ext>
            </a:extLst>
          </p:cNvPr>
          <p:cNvPicPr>
            <a:picLocks noChangeAspect="1"/>
          </p:cNvPicPr>
          <p:nvPr/>
        </p:nvPicPr>
        <p:blipFill>
          <a:blip r:embed="rId2">
            <a:alphaModFix amt="50000"/>
          </a:blip>
          <a:srcRect t="181" r="-1" b="15547"/>
          <a:stretch/>
        </p:blipFill>
        <p:spPr>
          <a:xfrm>
            <a:off x="20" y="10"/>
            <a:ext cx="12191675" cy="6857990"/>
          </a:xfrm>
          <a:prstGeom prst="rect">
            <a:avLst/>
          </a:prstGeom>
        </p:spPr>
      </p:pic>
      <p:sp>
        <p:nvSpPr>
          <p:cNvPr id="2" name="Titre 1">
            <a:extLst>
              <a:ext uri="{FF2B5EF4-FFF2-40B4-BE49-F238E27FC236}">
                <a16:creationId xmlns="" xmlns:a16="http://schemas.microsoft.com/office/drawing/2014/main" id="{46487EE8-7898-F89B-AC73-CBDEE2988CCF}"/>
              </a:ext>
            </a:extLst>
          </p:cNvPr>
          <p:cNvSpPr>
            <a:spLocks noGrp="1"/>
          </p:cNvSpPr>
          <p:nvPr>
            <p:ph type="title"/>
          </p:nvPr>
        </p:nvSpPr>
        <p:spPr>
          <a:xfrm>
            <a:off x="3859036" y="2147921"/>
            <a:ext cx="6247308" cy="3449150"/>
          </a:xfrm>
        </p:spPr>
        <p:txBody>
          <a:bodyPr vert="horz" lIns="91440" tIns="45720" rIns="91440" bIns="0" rtlCol="0" anchor="ctr">
            <a:normAutofit/>
          </a:bodyPr>
          <a:lstStyle/>
          <a:p>
            <a:pPr algn="ctr"/>
            <a:r>
              <a:rPr lang="fr-FR" sz="4800"/>
              <a:t> </a:t>
            </a:r>
            <a:r>
              <a:rPr lang="fr-FR" sz="4800" dirty="0">
                <a:solidFill>
                  <a:srgbClr val="FFFF00"/>
                </a:solidFill>
              </a:rPr>
              <a:t>IMPACT 2025</a:t>
            </a:r>
            <a:r>
              <a:rPr lang="fr-FR" sz="4800" dirty="0"/>
              <a:t/>
            </a:r>
            <a:br>
              <a:rPr lang="fr-FR" sz="4800" dirty="0"/>
            </a:br>
            <a:endParaRPr lang="fr-FR" sz="4800" dirty="0"/>
          </a:p>
        </p:txBody>
      </p:sp>
    </p:spTree>
    <p:extLst>
      <p:ext uri="{BB962C8B-B14F-4D97-AF65-F5344CB8AC3E}">
        <p14:creationId xmlns:p14="http://schemas.microsoft.com/office/powerpoint/2010/main" val="3338556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AA545EA7-8392-4DF5-EF68-27F58BCCB8FD}"/>
              </a:ext>
            </a:extLst>
          </p:cNvPr>
          <p:cNvSpPr txBox="1"/>
          <p:nvPr/>
        </p:nvSpPr>
        <p:spPr>
          <a:xfrm>
            <a:off x="444500" y="1058231"/>
            <a:ext cx="10071100" cy="1938992"/>
          </a:xfrm>
          <a:prstGeom prst="rect">
            <a:avLst/>
          </a:prstGeom>
          <a:noFill/>
        </p:spPr>
        <p:txBody>
          <a:bodyPr wrap="square">
            <a:spAutoFit/>
          </a:bodyPr>
          <a:lstStyle/>
          <a:p>
            <a:r>
              <a:rPr lang="en-US" sz="2400" dirty="0" smtClean="0">
                <a:latin typeface="Abadi"/>
              </a:rPr>
              <a:t>“Then the Lord God planted a garden in Eden, in the east, and there He placed the man He had formed. The Lord God caused to grow from the ground every tree that is pleasing in appearance and good for food, as well as the tree of life in the middle of the garden, and the tree of the knowledge of good and evil.</a:t>
            </a:r>
            <a:endParaRPr lang="fr-FR" sz="2400" dirty="0">
              <a:latin typeface="Abadi"/>
            </a:endParaRPr>
          </a:p>
        </p:txBody>
      </p:sp>
      <p:pic>
        <p:nvPicPr>
          <p:cNvPr id="1026" name="Picture 2" descr="26 idées de Jardin d'Eden | eden, adam et eve, jardins">
            <a:extLst>
              <a:ext uri="{FF2B5EF4-FFF2-40B4-BE49-F238E27FC236}">
                <a16:creationId xmlns="" xmlns:a16="http://schemas.microsoft.com/office/drawing/2014/main" id="{0470CCEC-8B47-AE10-4E72-A2FA7817F8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0" y="2883259"/>
            <a:ext cx="6210300" cy="3390541"/>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 xmlns:a16="http://schemas.microsoft.com/office/drawing/2014/main" id="{1E33661F-C7A1-1E85-63C5-12F48F25422D}"/>
              </a:ext>
            </a:extLst>
          </p:cNvPr>
          <p:cNvSpPr txBox="1"/>
          <p:nvPr/>
        </p:nvSpPr>
        <p:spPr>
          <a:xfrm>
            <a:off x="558800" y="272534"/>
            <a:ext cx="1435100" cy="369332"/>
          </a:xfrm>
          <a:prstGeom prst="rect">
            <a:avLst/>
          </a:prstGeom>
          <a:noFill/>
        </p:spPr>
        <p:txBody>
          <a:bodyPr wrap="square">
            <a:spAutoFit/>
          </a:bodyPr>
          <a:lstStyle/>
          <a:p>
            <a:pPr algn="l"/>
            <a:r>
              <a:rPr lang="fr-RE" b="1" i="0" dirty="0" err="1" smtClean="0">
                <a:effectLst/>
                <a:latin typeface="Noto Sans" panose="020B0502040504020204" pitchFamily="34" charset="0"/>
              </a:rPr>
              <a:t>Genesis</a:t>
            </a:r>
            <a:r>
              <a:rPr lang="fr-RE" b="1" i="0" dirty="0" smtClean="0">
                <a:effectLst/>
                <a:latin typeface="Noto Sans" panose="020B0502040504020204" pitchFamily="34" charset="0"/>
              </a:rPr>
              <a:t> </a:t>
            </a:r>
            <a:r>
              <a:rPr lang="fr-RE" b="1" i="0" dirty="0">
                <a:effectLst/>
                <a:latin typeface="Noto Sans" panose="020B0502040504020204" pitchFamily="34" charset="0"/>
              </a:rPr>
              <a:t>2</a:t>
            </a:r>
          </a:p>
        </p:txBody>
      </p:sp>
    </p:spTree>
    <p:extLst>
      <p:ext uri="{BB962C8B-B14F-4D97-AF65-F5344CB8AC3E}">
        <p14:creationId xmlns:p14="http://schemas.microsoft.com/office/powerpoint/2010/main" val="4274684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FFFEBDB4-A72C-3128-3900-2AB055557333}"/>
              </a:ext>
            </a:extLst>
          </p:cNvPr>
          <p:cNvSpPr txBox="1"/>
          <p:nvPr/>
        </p:nvSpPr>
        <p:spPr>
          <a:xfrm>
            <a:off x="1930400" y="2381935"/>
            <a:ext cx="7353300" cy="1200329"/>
          </a:xfrm>
          <a:prstGeom prst="rect">
            <a:avLst/>
          </a:prstGeom>
          <a:noFill/>
        </p:spPr>
        <p:txBody>
          <a:bodyPr wrap="square">
            <a:spAutoFit/>
          </a:bodyPr>
          <a:lstStyle/>
          <a:p>
            <a:pPr algn="ctr"/>
            <a:r>
              <a:rPr lang="fr-FR" sz="3600" dirty="0" smtClean="0">
                <a:latin typeface="Book Antiqua" panose="02040602050305030304" pitchFamily="18" charset="0"/>
                <a:ea typeface="Calibri" panose="020F0502020204030204" pitchFamily="34" charset="0"/>
                <a:cs typeface="Times New Roman" panose="02020603050405020304" pitchFamily="18" charset="0"/>
              </a:rPr>
              <a:t>Have </a:t>
            </a:r>
            <a:r>
              <a:rPr lang="fr-FR" sz="3600" dirty="0" err="1" smtClean="0">
                <a:latin typeface="Book Antiqua" panose="02040602050305030304" pitchFamily="18" charset="0"/>
                <a:ea typeface="Calibri" panose="020F0502020204030204" pitchFamily="34" charset="0"/>
                <a:cs typeface="Times New Roman" panose="02020603050405020304" pitchFamily="18" charset="0"/>
              </a:rPr>
              <a:t>you</a:t>
            </a:r>
            <a:r>
              <a:rPr lang="fr-FR" sz="3600" dirty="0" smtClean="0">
                <a:latin typeface="Book Antiqua" panose="02040602050305030304" pitchFamily="18" charset="0"/>
                <a:ea typeface="Calibri" panose="020F0502020204030204" pitchFamily="34" charset="0"/>
                <a:cs typeface="Times New Roman" panose="02020603050405020304" pitchFamily="18" charset="0"/>
              </a:rPr>
              <a:t> </a:t>
            </a:r>
            <a:r>
              <a:rPr lang="fr-FR" sz="3600" dirty="0" err="1" smtClean="0">
                <a:latin typeface="Book Antiqua" panose="02040602050305030304" pitchFamily="18" charset="0"/>
                <a:ea typeface="Calibri" panose="020F0502020204030204" pitchFamily="34" charset="0"/>
                <a:cs typeface="Times New Roman" panose="02020603050405020304" pitchFamily="18" charset="0"/>
              </a:rPr>
              <a:t>ever</a:t>
            </a:r>
            <a:r>
              <a:rPr lang="fr-FR" sz="3600" dirty="0" smtClean="0">
                <a:latin typeface="Book Antiqua" panose="02040602050305030304" pitchFamily="18" charset="0"/>
                <a:ea typeface="Calibri" panose="020F0502020204030204" pitchFamily="34" charset="0"/>
                <a:cs typeface="Times New Roman" panose="02020603050405020304" pitchFamily="18" charset="0"/>
              </a:rPr>
              <a:t> been </a:t>
            </a:r>
            <a:r>
              <a:rPr lang="fr-FR" sz="3600" dirty="0" err="1" smtClean="0">
                <a:latin typeface="Book Antiqua" panose="02040602050305030304" pitchFamily="18" charset="0"/>
                <a:ea typeface="Calibri" panose="020F0502020204030204" pitchFamily="34" charset="0"/>
                <a:cs typeface="Times New Roman" panose="02020603050405020304" pitchFamily="18" charset="0"/>
              </a:rPr>
              <a:t>faced</a:t>
            </a:r>
            <a:r>
              <a:rPr lang="fr-FR" sz="3600" dirty="0" smtClean="0">
                <a:latin typeface="Book Antiqua" panose="02040602050305030304" pitchFamily="18" charset="0"/>
                <a:ea typeface="Calibri" panose="020F0502020204030204" pitchFamily="34" charset="0"/>
                <a:cs typeface="Times New Roman" panose="02020603050405020304" pitchFamily="18" charset="0"/>
              </a:rPr>
              <a:t> </a:t>
            </a:r>
            <a:r>
              <a:rPr lang="fr-FR" sz="3600" dirty="0" err="1" smtClean="0">
                <a:latin typeface="Book Antiqua" panose="02040602050305030304" pitchFamily="18" charset="0"/>
                <a:ea typeface="Calibri" panose="020F0502020204030204" pitchFamily="34" charset="0"/>
                <a:cs typeface="Times New Roman" panose="02020603050405020304" pitchFamily="18" charset="0"/>
              </a:rPr>
              <a:t>with</a:t>
            </a:r>
            <a:r>
              <a:rPr lang="fr-FR" sz="3600" dirty="0" smtClean="0">
                <a:latin typeface="Book Antiqua" panose="02040602050305030304" pitchFamily="18" charset="0"/>
                <a:ea typeface="Calibri" panose="020F0502020204030204" pitchFamily="34" charset="0"/>
                <a:cs typeface="Times New Roman" panose="02020603050405020304" pitchFamily="18" charset="0"/>
              </a:rPr>
              <a:t> the obligation to commit a sin</a:t>
            </a:r>
            <a:r>
              <a:rPr lang="fr-FR" sz="3600" dirty="0">
                <a:effectLst/>
                <a:latin typeface="Book Antiqua" panose="02040602050305030304" pitchFamily="18" charset="0"/>
                <a:ea typeface="Calibri" panose="020F0502020204030204" pitchFamily="34" charset="0"/>
                <a:cs typeface="Times New Roman" panose="02020603050405020304" pitchFamily="18" charset="0"/>
              </a:rPr>
              <a:t> ? </a:t>
            </a:r>
            <a:endParaRPr lang="fr-FR" sz="3600" dirty="0"/>
          </a:p>
        </p:txBody>
      </p:sp>
    </p:spTree>
    <p:extLst>
      <p:ext uri="{BB962C8B-B14F-4D97-AF65-F5344CB8AC3E}">
        <p14:creationId xmlns:p14="http://schemas.microsoft.com/office/powerpoint/2010/main" val="2384570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7EEED6A5-926D-D0B4-FD7B-C6FAC5B420D5}"/>
              </a:ext>
            </a:extLst>
          </p:cNvPr>
          <p:cNvSpPr txBox="1"/>
          <p:nvPr/>
        </p:nvSpPr>
        <p:spPr>
          <a:xfrm>
            <a:off x="800100" y="3848751"/>
            <a:ext cx="10312400" cy="1569660"/>
          </a:xfrm>
          <a:prstGeom prst="rect">
            <a:avLst/>
          </a:prstGeom>
          <a:noFill/>
        </p:spPr>
        <p:txBody>
          <a:bodyPr wrap="square">
            <a:spAutoFit/>
          </a:bodyPr>
          <a:lstStyle/>
          <a:p>
            <a:r>
              <a:rPr lang="en-US" sz="2400" dirty="0" smtClean="0">
                <a:latin typeface="Abadi"/>
              </a:rPr>
              <a:t>The Lord God took the man and placed him in the garden of Eden to work it and take care of it. And the Lord God commanded the man, ‘You are free to eat from any tree in the garden; but you must not eat from the tree of the knowledge of good and evil, for when you eat from it you will certainly die</a:t>
            </a:r>
            <a:r>
              <a:rPr lang="fr-RE" sz="2400" b="0" i="0" dirty="0" smtClean="0">
                <a:effectLst/>
                <a:latin typeface="Abadi"/>
              </a:rPr>
              <a:t>.</a:t>
            </a:r>
            <a:endParaRPr lang="fr-FR" sz="2400" dirty="0">
              <a:latin typeface="Abadi"/>
            </a:endParaRPr>
          </a:p>
        </p:txBody>
      </p:sp>
      <p:pic>
        <p:nvPicPr>
          <p:cNvPr id="2050" name="Picture 2" descr="☆ GoDieu.com ☆ Le Jardin d'Éden">
            <a:extLst>
              <a:ext uri="{FF2B5EF4-FFF2-40B4-BE49-F238E27FC236}">
                <a16:creationId xmlns="" xmlns:a16="http://schemas.microsoft.com/office/drawing/2014/main" id="{59C6D8AF-F260-4457-D578-1C1502E56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0" y="393700"/>
            <a:ext cx="5156200" cy="303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853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vers Animaux dans le Jardin d'Eden">
            <a:extLst>
              <a:ext uri="{FF2B5EF4-FFF2-40B4-BE49-F238E27FC236}">
                <a16:creationId xmlns="" xmlns:a16="http://schemas.microsoft.com/office/drawing/2014/main" id="{95EC779B-54DE-1F34-A0A6-E94EB8E8F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695" r="1" b="25219"/>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237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dam et Ève dans le Jardin d'Éden">
            <a:extLst>
              <a:ext uri="{FF2B5EF4-FFF2-40B4-BE49-F238E27FC236}">
                <a16:creationId xmlns="" xmlns:a16="http://schemas.microsoft.com/office/drawing/2014/main" id="{83E52BE9-EC0C-FA69-E462-FE842EB74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503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CFA3BA02-C9D6-2477-C2AC-19D4B774C830}"/>
              </a:ext>
            </a:extLst>
          </p:cNvPr>
          <p:cNvSpPr txBox="1"/>
          <p:nvPr/>
        </p:nvSpPr>
        <p:spPr>
          <a:xfrm>
            <a:off x="558800" y="272534"/>
            <a:ext cx="1435100" cy="369332"/>
          </a:xfrm>
          <a:prstGeom prst="rect">
            <a:avLst/>
          </a:prstGeom>
          <a:noFill/>
        </p:spPr>
        <p:txBody>
          <a:bodyPr wrap="square">
            <a:spAutoFit/>
          </a:bodyPr>
          <a:lstStyle/>
          <a:p>
            <a:r>
              <a:rPr lang="en-US" dirty="0" smtClean="0"/>
              <a:t>Genesis 3</a:t>
            </a:r>
            <a:endParaRPr lang="fr-RE" b="1" i="0" dirty="0">
              <a:effectLst/>
              <a:latin typeface="Noto Sans" panose="020B0502040504020204" pitchFamily="34" charset="0"/>
            </a:endParaRPr>
          </a:p>
        </p:txBody>
      </p:sp>
      <p:sp>
        <p:nvSpPr>
          <p:cNvPr id="5" name="ZoneTexte 4">
            <a:extLst>
              <a:ext uri="{FF2B5EF4-FFF2-40B4-BE49-F238E27FC236}">
                <a16:creationId xmlns="" xmlns:a16="http://schemas.microsoft.com/office/drawing/2014/main" id="{F9A2BFC6-E28C-674A-A477-6AE01FF06DD7}"/>
              </a:ext>
            </a:extLst>
          </p:cNvPr>
          <p:cNvSpPr txBox="1"/>
          <p:nvPr/>
        </p:nvSpPr>
        <p:spPr>
          <a:xfrm>
            <a:off x="723900" y="822226"/>
            <a:ext cx="9042400" cy="2031325"/>
          </a:xfrm>
          <a:prstGeom prst="rect">
            <a:avLst/>
          </a:prstGeom>
          <a:noFill/>
        </p:spPr>
        <p:txBody>
          <a:bodyPr wrap="square">
            <a:spAutoFit/>
          </a:bodyPr>
          <a:lstStyle/>
          <a:p>
            <a:r>
              <a:rPr lang="en-US" dirty="0" smtClean="0">
                <a:latin typeface="Abadi"/>
              </a:rPr>
              <a:t>Now the serpent was more cunning than any of the wild animals the Lord God had made. He said to the woman, ‘Did God really say, You must not eat from any tree in the garden?’ The woman said to the serpent, ‘We may eat fruit from the trees in the garden, but God did say, You must not eat fruit from the tree that is in the middle of the garden, and you must not touch it, or you will die.’ ‘You will not certainly die,’ the serpent said to the woman. ‘For God knows that when you eat of it your eyes will be opened, and you will be like gods, knowing good and evil.</a:t>
            </a:r>
            <a:endParaRPr lang="fr-FR" dirty="0">
              <a:latin typeface="Abadi"/>
            </a:endParaRPr>
          </a:p>
        </p:txBody>
      </p:sp>
      <p:pic>
        <p:nvPicPr>
          <p:cNvPr id="3074" name="Picture 2" descr="La chute d'Adam et Eve (Genèse 2 et 3) - Etudier La Bible">
            <a:extLst>
              <a:ext uri="{FF2B5EF4-FFF2-40B4-BE49-F238E27FC236}">
                <a16:creationId xmlns="" xmlns:a16="http://schemas.microsoft.com/office/drawing/2014/main" id="{1D2B249C-135B-6243-CB63-A891FE2BB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9850" y="3727450"/>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870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54A9F244-3ECA-0730-7B5A-B9CBBD4328E1}"/>
              </a:ext>
            </a:extLst>
          </p:cNvPr>
          <p:cNvSpPr txBox="1"/>
          <p:nvPr/>
        </p:nvSpPr>
        <p:spPr>
          <a:xfrm>
            <a:off x="257983" y="2130822"/>
            <a:ext cx="7069415" cy="2654227"/>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800" dirty="0" smtClean="0"/>
              <a:t>When the woman saw that the fruit of the tree was good for food and pleasing to the eye, and also desirable for gaining wisdom, she took some and ate it. She also gave some to her husband, who was with her, and he ate it.</a:t>
            </a:r>
            <a:endParaRPr lang="fr-FR" sz="2800" dirty="0"/>
          </a:p>
        </p:txBody>
      </p:sp>
      <p:pic>
        <p:nvPicPr>
          <p:cNvPr id="2" name="Picture 2" descr="Ève, source et raison des malheurs du monde ?">
            <a:extLst>
              <a:ext uri="{FF2B5EF4-FFF2-40B4-BE49-F238E27FC236}">
                <a16:creationId xmlns="" xmlns:a16="http://schemas.microsoft.com/office/drawing/2014/main" id="{CCC05410-0639-E132-AFBA-10966F412A3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88212" y="1024978"/>
            <a:ext cx="3360531" cy="224315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Le QG des Supers on X: &quot;🍏 Durant tout l'épisode, HWR mange une pomme. Cela  pourrait s'agir d'une référence au récit biblique du fruit défendu. La  citadelle symboliserait le jardin d'Éden et">
            <a:extLst>
              <a:ext uri="{FF2B5EF4-FFF2-40B4-BE49-F238E27FC236}">
                <a16:creationId xmlns="" xmlns:a16="http://schemas.microsoft.com/office/drawing/2014/main" id="{E9681305-5885-4690-773B-080ED74D5F2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38328" y="3589866"/>
            <a:ext cx="2860300" cy="2628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507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A891217-1DC0-62F3-5D05-86A4DBC5194A}"/>
              </a:ext>
            </a:extLst>
          </p:cNvPr>
          <p:cNvSpPr>
            <a:spLocks noGrp="1"/>
          </p:cNvSpPr>
          <p:nvPr>
            <p:ph type="title"/>
          </p:nvPr>
        </p:nvSpPr>
        <p:spPr/>
        <p:txBody>
          <a:bodyPr/>
          <a:lstStyle/>
          <a:p>
            <a:r>
              <a:rPr lang="en-US" dirty="0" smtClean="0"/>
              <a:t>What is the difference between temptation and sin?</a:t>
            </a:r>
            <a:endParaRPr lang="fr-FR" dirty="0"/>
          </a:p>
        </p:txBody>
      </p:sp>
      <p:sp>
        <p:nvSpPr>
          <p:cNvPr id="5" name="ZoneTexte 4">
            <a:extLst>
              <a:ext uri="{FF2B5EF4-FFF2-40B4-BE49-F238E27FC236}">
                <a16:creationId xmlns="" xmlns:a16="http://schemas.microsoft.com/office/drawing/2014/main" id="{1B6AA93C-EFE8-6588-18D0-9B679905DE4B}"/>
              </a:ext>
            </a:extLst>
          </p:cNvPr>
          <p:cNvSpPr txBox="1"/>
          <p:nvPr/>
        </p:nvSpPr>
        <p:spPr>
          <a:xfrm>
            <a:off x="680320" y="2133323"/>
            <a:ext cx="9784479" cy="3046988"/>
          </a:xfrm>
          <a:prstGeom prst="rect">
            <a:avLst/>
          </a:prstGeom>
          <a:noFill/>
        </p:spPr>
        <p:txBody>
          <a:bodyPr wrap="square">
            <a:spAutoFit/>
          </a:bodyPr>
          <a:lstStyle/>
          <a:p>
            <a:r>
              <a:rPr lang="en-US" sz="2400" dirty="0" smtClean="0"/>
              <a:t>Feminine noun</a:t>
            </a:r>
          </a:p>
          <a:p>
            <a:r>
              <a:rPr lang="fr-RE" sz="2400" b="0" i="0" dirty="0" smtClean="0">
                <a:effectLst/>
                <a:latin typeface="Arial" panose="020B0604020202020204" pitchFamily="34" charset="0"/>
              </a:rPr>
              <a:t>1.1</a:t>
            </a:r>
          </a:p>
          <a:p>
            <a:pPr algn="l">
              <a:buFont typeface="+mj-lt"/>
              <a:buAutoNum type="arabicPeriod"/>
            </a:pPr>
            <a:r>
              <a:rPr lang="fr-RE" sz="2400" b="1" i="0" cap="all" dirty="0" smtClean="0">
                <a:effectLst/>
                <a:latin typeface="Arial" panose="020B0604020202020204" pitchFamily="34" charset="0"/>
              </a:rPr>
              <a:t>Religion</a:t>
            </a:r>
            <a:endParaRPr lang="fr-RE" sz="2400" b="0" i="0" dirty="0">
              <a:effectLst/>
              <a:latin typeface="Arial" panose="020B0604020202020204" pitchFamily="34" charset="0"/>
            </a:endParaRPr>
          </a:p>
          <a:p>
            <a:pPr>
              <a:buFont typeface="+mj-lt"/>
              <a:buAutoNum type="arabicPeriod"/>
            </a:pPr>
            <a:r>
              <a:rPr lang="en-US" sz="2400" dirty="0" smtClean="0"/>
              <a:t>Impulse that leads to sin, to evil.  </a:t>
            </a:r>
            <a:r>
              <a:rPr lang="fr-RE" sz="2400" b="0" i="0" dirty="0" smtClean="0">
                <a:effectLst/>
                <a:latin typeface="Arial" panose="020B0604020202020204" pitchFamily="34" charset="0"/>
              </a:rPr>
              <a:t>.</a:t>
            </a:r>
            <a:endParaRPr lang="fr-RE" sz="2400" b="0" i="0" dirty="0">
              <a:effectLst/>
              <a:latin typeface="Arial" panose="020B0604020202020204" pitchFamily="34" charset="0"/>
            </a:endParaRPr>
          </a:p>
          <a:p>
            <a:pPr>
              <a:buFont typeface="+mj-lt"/>
              <a:buAutoNum type="arabicPeriod"/>
            </a:pPr>
            <a:r>
              <a:rPr lang="en-US" sz="2400" dirty="0" smtClean="0"/>
              <a:t>To succumb to temptation. </a:t>
            </a:r>
            <a:r>
              <a:rPr lang="fr-RE" sz="2400" b="0" i="0" dirty="0" smtClean="0">
                <a:effectLst/>
                <a:latin typeface="Arial" panose="020B0604020202020204" pitchFamily="34" charset="0"/>
              </a:rPr>
              <a:t>.</a:t>
            </a:r>
            <a:endParaRPr lang="fr-RE" sz="2400" b="0" i="0" dirty="0">
              <a:effectLst/>
              <a:latin typeface="Arial" panose="020B0604020202020204" pitchFamily="34" charset="0"/>
            </a:endParaRPr>
          </a:p>
          <a:p>
            <a:pPr algn="l"/>
            <a:r>
              <a:rPr lang="fr-RE" sz="2400" b="0" i="0" dirty="0">
                <a:effectLst/>
                <a:latin typeface="Arial" panose="020B0604020202020204" pitchFamily="34" charset="0"/>
              </a:rPr>
              <a:t>2.</a:t>
            </a:r>
          </a:p>
          <a:p>
            <a:pPr>
              <a:buFont typeface="+mj-lt"/>
              <a:buAutoNum type="arabicPeriod"/>
            </a:pPr>
            <a:r>
              <a:rPr lang="en-US" sz="2400" dirty="0" smtClean="0"/>
              <a:t>What incites (an action) by arousing desire</a:t>
            </a:r>
          </a:p>
          <a:p>
            <a:pPr>
              <a:buFont typeface="+mj-lt"/>
              <a:buAutoNum type="arabicPeriod"/>
            </a:pPr>
            <a:r>
              <a:rPr lang="en-US" sz="2400" dirty="0" smtClean="0"/>
              <a:t>The temptation of travel; to embark on a journey</a:t>
            </a:r>
            <a:r>
              <a:rPr lang="fr-RE" sz="2400" b="0" i="0" dirty="0" smtClean="0">
                <a:effectLst/>
                <a:latin typeface="Arial" panose="020B0604020202020204" pitchFamily="34" charset="0"/>
              </a:rPr>
              <a:t>.</a:t>
            </a:r>
            <a:endParaRPr lang="fr-RE" sz="2400" b="0" i="0" dirty="0">
              <a:effectLst/>
              <a:latin typeface="Arial" panose="020B0604020202020204" pitchFamily="34" charset="0"/>
            </a:endParaRPr>
          </a:p>
        </p:txBody>
      </p:sp>
    </p:spTree>
    <p:extLst>
      <p:ext uri="{BB962C8B-B14F-4D97-AF65-F5344CB8AC3E}">
        <p14:creationId xmlns:p14="http://schemas.microsoft.com/office/powerpoint/2010/main" val="272519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13D50D5-14E9-E0C3-2A03-DBFBC1759F9B}"/>
              </a:ext>
            </a:extLst>
          </p:cNvPr>
          <p:cNvSpPr>
            <a:spLocks noGrp="1"/>
          </p:cNvSpPr>
          <p:nvPr>
            <p:ph type="title"/>
          </p:nvPr>
        </p:nvSpPr>
        <p:spPr/>
        <p:txBody>
          <a:bodyPr/>
          <a:lstStyle/>
          <a:p>
            <a:endParaRPr lang="fr-FR"/>
          </a:p>
        </p:txBody>
      </p:sp>
      <p:sp>
        <p:nvSpPr>
          <p:cNvPr id="4" name="Rectangle 2">
            <a:extLst>
              <a:ext uri="{FF2B5EF4-FFF2-40B4-BE49-F238E27FC236}">
                <a16:creationId xmlns="" xmlns:a16="http://schemas.microsoft.com/office/drawing/2014/main" id="{9FEAF926-FCB1-4472-B534-F0329AD56C0A}"/>
              </a:ext>
            </a:extLst>
          </p:cNvPr>
          <p:cNvSpPr>
            <a:spLocks noChangeArrowheads="1"/>
          </p:cNvSpPr>
          <p:nvPr/>
        </p:nvSpPr>
        <p:spPr bwMode="auto">
          <a:xfrm>
            <a:off x="291831" y="2780209"/>
            <a:ext cx="9842770" cy="3354765"/>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en-US" sz="3200" b="1" dirty="0" smtClean="0"/>
              <a:t>SIN</a:t>
            </a:r>
            <a:endParaRPr kumimoji="0" lang="fr-FR" altLang="fr-FR" sz="2400" b="1" i="1" u="none" strike="noStrike" cap="none" normalizeH="0" baseline="0" dirty="0">
              <a:ln>
                <a:noFill/>
              </a:ln>
              <a:effectLst/>
              <a:latin typeface="Arial" panose="020B0604020202020204" pitchFamily="34" charset="0"/>
              <a:cs typeface="Arial" panose="020B0604020202020204" pitchFamily="34" charset="0"/>
            </a:endParaRPr>
          </a:p>
          <a:p>
            <a:pPr lvl="0" defTabSz="914400"/>
            <a:r>
              <a:rPr lang="en-US" sz="2400" dirty="0" smtClean="0"/>
              <a:t>Masculine noun</a:t>
            </a:r>
          </a:p>
          <a:p>
            <a:pPr lvl="0" defTabSz="914400"/>
            <a:r>
              <a:rPr kumimoji="0" lang="fr-FR" altLang="fr-FR" sz="2400" b="0" i="0" u="none" strike="noStrike" cap="none" normalizeH="0" baseline="0" dirty="0" smtClean="0">
                <a:ln>
                  <a:noFill/>
                </a:ln>
                <a:effectLst/>
                <a:latin typeface="Arial" panose="020B0604020202020204" pitchFamily="34" charset="0"/>
                <a:cs typeface="Arial" panose="020B0604020202020204" pitchFamily="34" charset="0"/>
              </a:rPr>
              <a:t>1.1</a:t>
            </a:r>
            <a:endParaRPr kumimoji="0" lang="fr-FR" altLang="fr-FR" sz="24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effectLst/>
                <a:latin typeface="Arial" panose="020B0604020202020204" pitchFamily="34" charset="0"/>
                <a:cs typeface="Arial" panose="020B0604020202020204" pitchFamily="34" charset="0"/>
              </a:rPr>
              <a:t>RELIGION</a:t>
            </a:r>
            <a:endParaRPr kumimoji="0" lang="fr-FR" altLang="fr-FR" sz="2400" b="0" i="0" u="none" strike="noStrike" cap="none" normalizeH="0" baseline="0" dirty="0">
              <a:ln>
                <a:noFill/>
              </a:ln>
              <a:effectLst/>
              <a:latin typeface="Arial" panose="020B0604020202020204" pitchFamily="34" charset="0"/>
              <a:cs typeface="Arial" panose="020B0604020202020204" pitchFamily="34" charset="0"/>
            </a:endParaRPr>
          </a:p>
          <a:p>
            <a:pPr lvl="0" defTabSz="914400"/>
            <a:r>
              <a:rPr lang="en-US" sz="2400" dirty="0" smtClean="0"/>
              <a:t>Conscious act by which one does what is forbidden by divine law. </a:t>
            </a:r>
          </a:p>
          <a:p>
            <a:pPr lvl="0" defTabSz="914400"/>
            <a:r>
              <a:rPr lang="en-US" sz="2400" dirty="0" smtClean="0"/>
              <a:t>To confess one’s sins. </a:t>
            </a:r>
            <a:endParaRPr kumimoji="0" lang="fr-FR" altLang="fr-FR" sz="24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effectLst/>
                <a:latin typeface="Arial" panose="020B0604020202020204" pitchFamily="34" charset="0"/>
                <a:cs typeface="Arial" panose="020B0604020202020204" pitchFamily="34" charset="0"/>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effectLst/>
                <a:latin typeface="Arial" panose="020B0604020202020204" pitchFamily="34" charset="0"/>
                <a:cs typeface="Arial" panose="020B0604020202020204" pitchFamily="34" charset="0"/>
              </a:rPr>
              <a:t>SIN </a:t>
            </a:r>
            <a:endParaRPr kumimoji="0" lang="fr-FR" altLang="fr-FR" sz="2400" b="0" i="0" u="none" strike="noStrike" cap="none" normalizeH="0" baseline="0" dirty="0">
              <a:ln>
                <a:noFill/>
              </a:ln>
              <a:effectLst/>
              <a:latin typeface="Arial" panose="020B0604020202020204" pitchFamily="34" charset="0"/>
              <a:cs typeface="Arial" panose="020B0604020202020204" pitchFamily="34" charset="0"/>
            </a:endParaRPr>
          </a:p>
          <a:p>
            <a:pPr lvl="0" defTabSz="914400"/>
            <a:r>
              <a:rPr lang="en-US" sz="2400" dirty="0" smtClean="0"/>
              <a:t>The state in which a person finds themselves after committing a sin.</a:t>
            </a:r>
            <a:endParaRPr kumimoji="0" lang="fr-FR" altLang="fr-FR" sz="2400" b="0" i="0" u="none" strike="noStrike" cap="none" normalizeH="0" baseline="0" dirty="0">
              <a:ln>
                <a:noFill/>
              </a:ln>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5036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E7BBF73-A54B-7A8A-B4CA-733F0003BD0C}"/>
              </a:ext>
            </a:extLst>
          </p:cNvPr>
          <p:cNvSpPr>
            <a:spLocks noGrp="1"/>
          </p:cNvSpPr>
          <p:nvPr>
            <p:ph type="title"/>
          </p:nvPr>
        </p:nvSpPr>
        <p:spPr/>
        <p:txBody>
          <a:bodyPr>
            <a:normAutofit/>
          </a:bodyPr>
          <a:lstStyle/>
          <a:p>
            <a:r>
              <a:rPr lang="en-US" sz="3200" b="1" dirty="0" smtClean="0">
                <a:solidFill>
                  <a:srgbClr val="FFFF00"/>
                </a:solidFill>
                <a:latin typeface="+mn-lt"/>
                <a:ea typeface="+mn-ea"/>
                <a:cs typeface="+mn-cs"/>
              </a:rPr>
              <a:t>To make it simple...</a:t>
            </a:r>
            <a:endParaRPr lang="fr-FR" sz="3200" b="1" dirty="0">
              <a:solidFill>
                <a:srgbClr val="FFFF00"/>
              </a:solidFill>
              <a:latin typeface="+mn-lt"/>
              <a:ea typeface="+mn-ea"/>
              <a:cs typeface="+mn-cs"/>
            </a:endParaRPr>
          </a:p>
        </p:txBody>
      </p:sp>
      <p:sp>
        <p:nvSpPr>
          <p:cNvPr id="3" name="Espace réservé du contenu 2">
            <a:extLst>
              <a:ext uri="{FF2B5EF4-FFF2-40B4-BE49-F238E27FC236}">
                <a16:creationId xmlns="" xmlns:a16="http://schemas.microsoft.com/office/drawing/2014/main" id="{3AF99830-63D2-CD44-73A4-5E4D872F7412}"/>
              </a:ext>
            </a:extLst>
          </p:cNvPr>
          <p:cNvSpPr>
            <a:spLocks noGrp="1"/>
          </p:cNvSpPr>
          <p:nvPr>
            <p:ph idx="1"/>
          </p:nvPr>
        </p:nvSpPr>
        <p:spPr>
          <a:xfrm>
            <a:off x="350121" y="2362273"/>
            <a:ext cx="11143379" cy="3599316"/>
          </a:xfrm>
        </p:spPr>
        <p:txBody>
          <a:bodyPr>
            <a:normAutofit/>
          </a:bodyPr>
          <a:lstStyle/>
          <a:p>
            <a:r>
              <a:rPr lang="en-US" sz="3200" dirty="0" smtClean="0"/>
              <a:t>Temptation is generally associated with the notion of sin  </a:t>
            </a:r>
            <a:endParaRPr lang="fr-FR" sz="3200" dirty="0" smtClean="0"/>
          </a:p>
          <a:p>
            <a:r>
              <a:rPr lang="en-US" sz="3200" b="1" dirty="0" smtClean="0">
                <a:solidFill>
                  <a:srgbClr val="FFFF00"/>
                </a:solidFill>
              </a:rPr>
              <a:t>Temptation is not sin </a:t>
            </a:r>
          </a:p>
          <a:p>
            <a:r>
              <a:rPr lang="en-US" sz="3200" dirty="0" smtClean="0"/>
              <a:t>Temptation is akin to a personal/intimate test </a:t>
            </a:r>
          </a:p>
          <a:p>
            <a:r>
              <a:rPr lang="fr-FR" sz="3200" b="1" dirty="0" err="1" smtClean="0">
                <a:solidFill>
                  <a:srgbClr val="FFFF00"/>
                </a:solidFill>
              </a:rPr>
              <a:t>Temptation</a:t>
            </a:r>
            <a:r>
              <a:rPr lang="fr-FR" sz="3200" b="1" dirty="0" smtClean="0">
                <a:solidFill>
                  <a:srgbClr val="FFFF00"/>
                </a:solidFill>
              </a:rPr>
              <a:t> </a:t>
            </a:r>
            <a:r>
              <a:rPr lang="fr-FR" sz="3200" b="1" dirty="0" err="1" smtClean="0">
                <a:solidFill>
                  <a:srgbClr val="FFFF00"/>
                </a:solidFill>
              </a:rPr>
              <a:t>appeals</a:t>
            </a:r>
            <a:r>
              <a:rPr lang="fr-FR" sz="3200" b="1" dirty="0" smtClean="0">
                <a:solidFill>
                  <a:srgbClr val="FFFF00"/>
                </a:solidFill>
              </a:rPr>
              <a:t> to </a:t>
            </a:r>
            <a:r>
              <a:rPr lang="fr-FR" sz="3200" b="1" dirty="0" err="1" smtClean="0">
                <a:solidFill>
                  <a:srgbClr val="FFFF00"/>
                </a:solidFill>
              </a:rPr>
              <a:t>our</a:t>
            </a:r>
            <a:r>
              <a:rPr lang="fr-FR" sz="3200" b="1" dirty="0" smtClean="0">
                <a:solidFill>
                  <a:srgbClr val="FFFF00"/>
                </a:solidFill>
              </a:rPr>
              <a:t> conscience</a:t>
            </a:r>
            <a:endParaRPr lang="fr-FR" sz="3200" b="1" dirty="0">
              <a:solidFill>
                <a:srgbClr val="FFFF00"/>
              </a:solidFill>
            </a:endParaRPr>
          </a:p>
        </p:txBody>
      </p:sp>
    </p:spTree>
    <p:extLst>
      <p:ext uri="{BB962C8B-B14F-4D97-AF65-F5344CB8AC3E}">
        <p14:creationId xmlns:p14="http://schemas.microsoft.com/office/powerpoint/2010/main" val="347387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731AD30-8D21-895F-3035-AAD7EF5A18EA}"/>
              </a:ext>
            </a:extLst>
          </p:cNvPr>
          <p:cNvSpPr>
            <a:spLocks noGrp="1"/>
          </p:cNvSpPr>
          <p:nvPr>
            <p:ph type="title"/>
          </p:nvPr>
        </p:nvSpPr>
        <p:spPr/>
        <p:txBody>
          <a:bodyPr/>
          <a:lstStyle/>
          <a:p>
            <a:r>
              <a:rPr lang="fr-FR" dirty="0" err="1" smtClean="0">
                <a:solidFill>
                  <a:srgbClr val="FFFF00"/>
                </a:solidFill>
              </a:rPr>
              <a:t>Let’s</a:t>
            </a:r>
            <a:r>
              <a:rPr lang="fr-FR" dirty="0" smtClean="0">
                <a:solidFill>
                  <a:srgbClr val="FFFF00"/>
                </a:solidFill>
              </a:rPr>
              <a:t> </a:t>
            </a:r>
            <a:r>
              <a:rPr lang="fr-FR" dirty="0" err="1" smtClean="0">
                <a:solidFill>
                  <a:srgbClr val="FFFF00"/>
                </a:solidFill>
              </a:rPr>
              <a:t>learn</a:t>
            </a:r>
            <a:r>
              <a:rPr lang="fr-FR" dirty="0" smtClean="0">
                <a:solidFill>
                  <a:srgbClr val="FFFF00"/>
                </a:solidFill>
              </a:rPr>
              <a:t> </a:t>
            </a:r>
            <a:r>
              <a:rPr lang="fr-FR" dirty="0" err="1" smtClean="0">
                <a:solidFill>
                  <a:srgbClr val="FFFF00"/>
                </a:solidFill>
              </a:rPr>
              <a:t>from</a:t>
            </a:r>
            <a:r>
              <a:rPr lang="fr-FR" dirty="0" smtClean="0">
                <a:solidFill>
                  <a:srgbClr val="FFFF00"/>
                </a:solidFill>
              </a:rPr>
              <a:t> </a:t>
            </a:r>
            <a:r>
              <a:rPr lang="fr-FR" dirty="0" err="1" smtClean="0">
                <a:solidFill>
                  <a:srgbClr val="FFFF00"/>
                </a:solidFill>
              </a:rPr>
              <a:t>Jesus</a:t>
            </a:r>
            <a:r>
              <a:rPr lang="fr-FR" dirty="0" smtClean="0">
                <a:solidFill>
                  <a:srgbClr val="FFFF00"/>
                </a:solidFill>
              </a:rPr>
              <a:t>…</a:t>
            </a:r>
            <a:endParaRPr lang="fr-FR" dirty="0">
              <a:solidFill>
                <a:srgbClr val="FFFF00"/>
              </a:solidFill>
            </a:endParaRPr>
          </a:p>
        </p:txBody>
      </p:sp>
      <p:pic>
        <p:nvPicPr>
          <p:cNvPr id="2050" name="Picture 2" descr="Comment devenir plus que vainqueur ...">
            <a:extLst>
              <a:ext uri="{FF2B5EF4-FFF2-40B4-BE49-F238E27FC236}">
                <a16:creationId xmlns="" xmlns:a16="http://schemas.microsoft.com/office/drawing/2014/main" id="{9CBB68CF-3D4A-9F87-7481-86CE8A41C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0" y="2413000"/>
            <a:ext cx="4000500" cy="20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954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08387600-E392-FC50-0B64-F5E133AFBEA1}"/>
              </a:ext>
            </a:extLst>
          </p:cNvPr>
          <p:cNvSpPr txBox="1"/>
          <p:nvPr/>
        </p:nvSpPr>
        <p:spPr>
          <a:xfrm>
            <a:off x="1993900" y="869434"/>
            <a:ext cx="7823200" cy="1477328"/>
          </a:xfrm>
          <a:prstGeom prst="rect">
            <a:avLst/>
          </a:prstGeom>
          <a:noFill/>
        </p:spPr>
        <p:txBody>
          <a:bodyPr wrap="square">
            <a:spAutoFit/>
          </a:bodyPr>
          <a:lstStyle/>
          <a:p>
            <a:pPr algn="ctr">
              <a:spcBef>
                <a:spcPts val="600"/>
              </a:spcBef>
              <a:spcAft>
                <a:spcPts val="600"/>
              </a:spcAft>
            </a:pPr>
            <a:r>
              <a:rPr lang="fr-FR" sz="4000" b="1" kern="100" dirty="0" smtClean="0">
                <a:latin typeface="Book Antiqua" panose="02040602050305030304" pitchFamily="18" charset="0"/>
                <a:ea typeface="Calibri" panose="020F0502020204030204" pitchFamily="34" charset="0"/>
                <a:cs typeface="Times New Roman" panose="02020603050405020304" pitchFamily="18" charset="0"/>
              </a:rPr>
              <a:t>First </a:t>
            </a:r>
            <a:r>
              <a:rPr lang="fr-FR" sz="4000" b="1" kern="100" dirty="0" err="1" smtClean="0">
                <a:latin typeface="Book Antiqua" panose="02040602050305030304" pitchFamily="18" charset="0"/>
                <a:ea typeface="Calibri" panose="020F0502020204030204" pitchFamily="34" charset="0"/>
                <a:cs typeface="Times New Roman" panose="02020603050405020304" pitchFamily="18" charset="0"/>
              </a:rPr>
              <a:t>Temptation</a:t>
            </a:r>
            <a:r>
              <a:rPr lang="fr-FR" sz="4000" b="1" kern="100" dirty="0" smtClean="0">
                <a:latin typeface="Book Antiqua" panose="02040602050305030304" pitchFamily="18" charset="0"/>
                <a:ea typeface="Calibri" panose="020F0502020204030204" pitchFamily="34" charset="0"/>
                <a:cs typeface="Times New Roman" panose="02020603050405020304" pitchFamily="18" charset="0"/>
              </a:rPr>
              <a:t>: </a:t>
            </a:r>
          </a:p>
          <a:p>
            <a:pPr algn="ctr">
              <a:spcBef>
                <a:spcPts val="600"/>
              </a:spcBef>
              <a:spcAft>
                <a:spcPts val="600"/>
              </a:spcAft>
            </a:pPr>
            <a:r>
              <a:rPr lang="fr-FR" sz="4000" b="1" kern="100" dirty="0" err="1" smtClean="0">
                <a:latin typeface="Book Antiqua" panose="02040602050305030304" pitchFamily="18" charset="0"/>
                <a:ea typeface="Calibri" panose="020F0502020204030204" pitchFamily="34" charset="0"/>
                <a:cs typeface="Times New Roman" panose="02020603050405020304" pitchFamily="18" charset="0"/>
              </a:rPr>
              <a:t>Desire</a:t>
            </a:r>
            <a:endParaRPr lang="fr-RE" sz="54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 xmlns:a16="http://schemas.microsoft.com/office/drawing/2014/main" id="{162A38C7-14A4-A2D5-2907-B989BC0DEBDC}"/>
              </a:ext>
            </a:extLst>
          </p:cNvPr>
          <p:cNvSpPr txBox="1"/>
          <p:nvPr/>
        </p:nvSpPr>
        <p:spPr>
          <a:xfrm>
            <a:off x="1085850" y="4109135"/>
            <a:ext cx="10020300" cy="1672253"/>
          </a:xfrm>
          <a:prstGeom prst="rect">
            <a:avLst/>
          </a:prstGeom>
          <a:noFill/>
        </p:spPr>
        <p:txBody>
          <a:bodyPr wrap="square">
            <a:spAutoFit/>
          </a:bodyPr>
          <a:lstStyle/>
          <a:p>
            <a:pPr algn="ctr">
              <a:spcAft>
                <a:spcPts val="400"/>
              </a:spcAft>
            </a:pPr>
            <a:r>
              <a:rPr lang="fr-RE" sz="24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a:t>
            </a:r>
            <a:r>
              <a:rPr lang="fr-RE" sz="2400"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r>
              <a:rPr lang="en-US" sz="2400" i="1"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If you are the Son of God, command these stones to become bread!</a:t>
            </a:r>
            <a:r>
              <a:rPr lang="fr-RE" sz="2400"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r>
              <a:rPr lang="fr-RE" sz="24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 (v.3)</a:t>
            </a:r>
          </a:p>
          <a:p>
            <a:pPr algn="ctr">
              <a:spcAft>
                <a:spcPts val="400"/>
              </a:spcAft>
            </a:pPr>
            <a:r>
              <a:rPr lang="fr-RE" sz="2400" b="1" dirty="0">
                <a:solidFill>
                  <a:schemeClr val="accent4">
                    <a:lumMod val="40000"/>
                    <a:lumOff val="60000"/>
                  </a:schemeClr>
                </a:solidFill>
                <a:latin typeface="Book Antiqua" panose="02040602050305030304" pitchFamily="18" charset="0"/>
              </a:rPr>
              <a:t>« </a:t>
            </a:r>
            <a:r>
              <a:rPr lang="en-US" sz="2400" b="1" dirty="0" smtClean="0">
                <a:solidFill>
                  <a:schemeClr val="accent4">
                    <a:lumMod val="40000"/>
                    <a:lumOff val="60000"/>
                  </a:schemeClr>
                </a:solidFill>
                <a:latin typeface="Book Antiqua" panose="02040602050305030304" pitchFamily="18" charset="0"/>
              </a:rPr>
              <a:t>Jesus answered, ‘Man shall not live on bread alone, but on every word that comes from the mouth of God</a:t>
            </a:r>
            <a:r>
              <a:rPr lang="fr-RE" sz="2400" b="1" dirty="0" smtClean="0">
                <a:solidFill>
                  <a:schemeClr val="accent4">
                    <a:lumMod val="40000"/>
                    <a:lumOff val="60000"/>
                  </a:schemeClr>
                </a:solidFill>
                <a:latin typeface="Book Antiqua" panose="02040602050305030304" pitchFamily="18" charset="0"/>
              </a:rPr>
              <a:t>.</a:t>
            </a:r>
            <a:r>
              <a:rPr lang="fr-RE" sz="2400" b="1" dirty="0">
                <a:solidFill>
                  <a:schemeClr val="accent4">
                    <a:lumMod val="40000"/>
                    <a:lumOff val="60000"/>
                  </a:schemeClr>
                </a:solidFill>
                <a:latin typeface="Book Antiqua" panose="02040602050305030304" pitchFamily="18" charset="0"/>
              </a:rPr>
              <a:t> » (v.4)</a:t>
            </a:r>
          </a:p>
          <a:p>
            <a:pPr lvl="0" algn="ctr">
              <a:spcAft>
                <a:spcPts val="400"/>
              </a:spcAft>
            </a:pPr>
            <a:endParaRPr lang="fr-RE"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Que voit Jésus au sommet du pinacle du Temple ?">
            <a:extLst>
              <a:ext uri="{FF2B5EF4-FFF2-40B4-BE49-F238E27FC236}">
                <a16:creationId xmlns="" xmlns:a16="http://schemas.microsoft.com/office/drawing/2014/main" id="{2E447479-2A34-958E-B211-43B288AE8A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5400" y="27189"/>
            <a:ext cx="2006600" cy="299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51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5EBAD237-5657-AEF7-C2CE-5389D43A9FEB}"/>
              </a:ext>
            </a:extLst>
          </p:cNvPr>
          <p:cNvSpPr txBox="1"/>
          <p:nvPr/>
        </p:nvSpPr>
        <p:spPr>
          <a:xfrm>
            <a:off x="508000" y="739507"/>
            <a:ext cx="3314700" cy="646331"/>
          </a:xfrm>
          <a:prstGeom prst="rect">
            <a:avLst/>
          </a:prstGeom>
          <a:noFill/>
        </p:spPr>
        <p:txBody>
          <a:bodyPr wrap="square" rtlCol="0">
            <a:spAutoFit/>
          </a:bodyPr>
          <a:lstStyle/>
          <a:p>
            <a:r>
              <a:rPr lang="fr-FR" sz="3600" b="1" dirty="0" err="1" smtClean="0"/>
              <a:t>Lust</a:t>
            </a:r>
            <a:endParaRPr lang="fr-FR" sz="3600" b="1" dirty="0"/>
          </a:p>
        </p:txBody>
      </p:sp>
      <p:sp>
        <p:nvSpPr>
          <p:cNvPr id="5" name="ZoneTexte 4">
            <a:extLst>
              <a:ext uri="{FF2B5EF4-FFF2-40B4-BE49-F238E27FC236}">
                <a16:creationId xmlns="" xmlns:a16="http://schemas.microsoft.com/office/drawing/2014/main" id="{481F3D8D-6594-E3BE-C045-0B5E581EBC02}"/>
              </a:ext>
            </a:extLst>
          </p:cNvPr>
          <p:cNvSpPr txBox="1"/>
          <p:nvPr/>
        </p:nvSpPr>
        <p:spPr>
          <a:xfrm>
            <a:off x="2165350" y="2305735"/>
            <a:ext cx="3835400" cy="646331"/>
          </a:xfrm>
          <a:prstGeom prst="rect">
            <a:avLst/>
          </a:prstGeom>
          <a:noFill/>
        </p:spPr>
        <p:txBody>
          <a:bodyPr wrap="square" rtlCol="0">
            <a:spAutoFit/>
          </a:bodyPr>
          <a:lstStyle/>
          <a:p>
            <a:r>
              <a:rPr lang="fr-FR" sz="3600" b="1" dirty="0" smtClean="0">
                <a:solidFill>
                  <a:srgbClr val="FFFF00"/>
                </a:solidFill>
              </a:rPr>
              <a:t>Possession</a:t>
            </a:r>
            <a:endParaRPr lang="fr-FR" sz="3600" b="1" dirty="0">
              <a:solidFill>
                <a:srgbClr val="FFFF00"/>
              </a:solidFill>
            </a:endParaRPr>
          </a:p>
        </p:txBody>
      </p:sp>
      <p:sp>
        <p:nvSpPr>
          <p:cNvPr id="6" name="ZoneTexte 5">
            <a:extLst>
              <a:ext uri="{FF2B5EF4-FFF2-40B4-BE49-F238E27FC236}">
                <a16:creationId xmlns="" xmlns:a16="http://schemas.microsoft.com/office/drawing/2014/main" id="{6C58BBD1-A02E-A210-EB41-574293E2930F}"/>
              </a:ext>
            </a:extLst>
          </p:cNvPr>
          <p:cNvSpPr txBox="1"/>
          <p:nvPr/>
        </p:nvSpPr>
        <p:spPr>
          <a:xfrm>
            <a:off x="3911600" y="3986412"/>
            <a:ext cx="2654300" cy="646331"/>
          </a:xfrm>
          <a:prstGeom prst="rect">
            <a:avLst/>
          </a:prstGeom>
          <a:noFill/>
        </p:spPr>
        <p:txBody>
          <a:bodyPr wrap="square" rtlCol="0">
            <a:spAutoFit/>
          </a:bodyPr>
          <a:lstStyle/>
          <a:p>
            <a:r>
              <a:rPr lang="fr-FR" sz="3600" b="1" dirty="0" err="1" smtClean="0"/>
              <a:t>Selfishness</a:t>
            </a:r>
            <a:endParaRPr lang="fr-FR" sz="3600" b="1" dirty="0"/>
          </a:p>
        </p:txBody>
      </p:sp>
      <p:sp>
        <p:nvSpPr>
          <p:cNvPr id="7" name="ZoneTexte 6">
            <a:extLst>
              <a:ext uri="{FF2B5EF4-FFF2-40B4-BE49-F238E27FC236}">
                <a16:creationId xmlns="" xmlns:a16="http://schemas.microsoft.com/office/drawing/2014/main" id="{42F24069-B063-7D72-4850-F07EBB17D208}"/>
              </a:ext>
            </a:extLst>
          </p:cNvPr>
          <p:cNvSpPr txBox="1"/>
          <p:nvPr/>
        </p:nvSpPr>
        <p:spPr>
          <a:xfrm>
            <a:off x="6096000" y="5537200"/>
            <a:ext cx="2758778" cy="646331"/>
          </a:xfrm>
          <a:prstGeom prst="rect">
            <a:avLst/>
          </a:prstGeom>
          <a:noFill/>
        </p:spPr>
        <p:txBody>
          <a:bodyPr wrap="square" rtlCol="0">
            <a:spAutoFit/>
          </a:bodyPr>
          <a:lstStyle/>
          <a:p>
            <a:r>
              <a:rPr lang="fr-FR" sz="3600" b="1" dirty="0" err="1" smtClean="0">
                <a:solidFill>
                  <a:srgbClr val="FFFF00"/>
                </a:solidFill>
              </a:rPr>
              <a:t>Jealousy</a:t>
            </a:r>
            <a:endParaRPr lang="fr-FR" sz="3600" b="1" dirty="0">
              <a:solidFill>
                <a:srgbClr val="FFFF00"/>
              </a:solidFill>
            </a:endParaRPr>
          </a:p>
        </p:txBody>
      </p:sp>
      <p:pic>
        <p:nvPicPr>
          <p:cNvPr id="1026" name="Picture 2" descr="La Victoire de Jésus à la Croix de ...">
            <a:extLst>
              <a:ext uri="{FF2B5EF4-FFF2-40B4-BE49-F238E27FC236}">
                <a16:creationId xmlns="" xmlns:a16="http://schemas.microsoft.com/office/drawing/2014/main" id="{861D501F-F42A-F50A-3E1A-F5D180465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0"/>
            <a:ext cx="3810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63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4155BED3-6593-80CB-37FD-CD6EB890A0F8}"/>
              </a:ext>
            </a:extLst>
          </p:cNvPr>
          <p:cNvSpPr txBox="1"/>
          <p:nvPr/>
        </p:nvSpPr>
        <p:spPr>
          <a:xfrm>
            <a:off x="1085850" y="4109135"/>
            <a:ext cx="10020300" cy="1672253"/>
          </a:xfrm>
          <a:prstGeom prst="rect">
            <a:avLst/>
          </a:prstGeom>
          <a:noFill/>
        </p:spPr>
        <p:txBody>
          <a:bodyPr wrap="square">
            <a:spAutoFit/>
          </a:bodyPr>
          <a:lstStyle/>
          <a:p>
            <a:pPr algn="ctr">
              <a:spcAft>
                <a:spcPts val="400"/>
              </a:spcAft>
            </a:pPr>
            <a:r>
              <a:rPr lang="fr-RE" sz="24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a:t>
            </a:r>
            <a:r>
              <a:rPr lang="fr-RE" sz="2400"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r>
              <a:rPr lang="en-US" sz="2400" i="1"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If you are the Son of God, command these stones to become bread!’</a:t>
            </a:r>
            <a:r>
              <a:rPr lang="fr-RE" sz="24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 (v.3)</a:t>
            </a:r>
          </a:p>
          <a:p>
            <a:pPr algn="ctr">
              <a:spcAft>
                <a:spcPts val="400"/>
              </a:spcAft>
            </a:pPr>
            <a:r>
              <a:rPr lang="fr-RE" sz="2400" b="1" dirty="0">
                <a:solidFill>
                  <a:schemeClr val="accent4">
                    <a:lumMod val="40000"/>
                    <a:lumOff val="60000"/>
                  </a:schemeClr>
                </a:solidFill>
                <a:latin typeface="Book Antiqua" panose="02040602050305030304" pitchFamily="18" charset="0"/>
              </a:rPr>
              <a:t>« </a:t>
            </a:r>
            <a:r>
              <a:rPr lang="en-US" sz="2400" b="1" dirty="0" smtClean="0">
                <a:solidFill>
                  <a:schemeClr val="accent4">
                    <a:lumMod val="40000"/>
                    <a:lumOff val="60000"/>
                  </a:schemeClr>
                </a:solidFill>
                <a:latin typeface="Book Antiqua" panose="02040602050305030304" pitchFamily="18" charset="0"/>
              </a:rPr>
              <a:t>Man shall not live on bread alone, but on every word that comes from the mouth of God</a:t>
            </a:r>
            <a:r>
              <a:rPr lang="fr-RE" sz="2400" b="1" dirty="0" smtClean="0">
                <a:solidFill>
                  <a:schemeClr val="accent4">
                    <a:lumMod val="40000"/>
                    <a:lumOff val="60000"/>
                  </a:schemeClr>
                </a:solidFill>
                <a:latin typeface="Book Antiqua" panose="02040602050305030304" pitchFamily="18" charset="0"/>
              </a:rPr>
              <a:t>.</a:t>
            </a:r>
            <a:r>
              <a:rPr lang="fr-RE" sz="2400" b="1" dirty="0">
                <a:solidFill>
                  <a:schemeClr val="accent4">
                    <a:lumMod val="40000"/>
                    <a:lumOff val="60000"/>
                  </a:schemeClr>
                </a:solidFill>
                <a:latin typeface="Book Antiqua" panose="02040602050305030304" pitchFamily="18" charset="0"/>
              </a:rPr>
              <a:t> » (v.4)</a:t>
            </a:r>
          </a:p>
          <a:p>
            <a:pPr lvl="0" algn="ctr">
              <a:spcAft>
                <a:spcPts val="400"/>
              </a:spcAft>
            </a:pPr>
            <a:endParaRPr lang="fr-RE"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Résumé De Fond Avec Des Cailloux Banque D'Images et Photos Libres De  Droits. Image 38737147">
            <a:extLst>
              <a:ext uri="{FF2B5EF4-FFF2-40B4-BE49-F238E27FC236}">
                <a16:creationId xmlns="" xmlns:a16="http://schemas.microsoft.com/office/drawing/2014/main" id="{CEC2EC71-3013-1C94-67B7-110708FDA8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49" y="354194"/>
            <a:ext cx="4816933" cy="3291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a liste des pains à l'index glycémique le plus bas !">
            <a:extLst>
              <a:ext uri="{FF2B5EF4-FFF2-40B4-BE49-F238E27FC236}">
                <a16:creationId xmlns="" xmlns:a16="http://schemas.microsoft.com/office/drawing/2014/main" id="{40EC3F20-04B4-8FA8-56E1-96595087F2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8667" y="354195"/>
            <a:ext cx="4816933" cy="3291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64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DCCCB9CC-5EBD-5E91-C945-71726F08932A}"/>
              </a:ext>
            </a:extLst>
          </p:cNvPr>
          <p:cNvSpPr txBox="1"/>
          <p:nvPr/>
        </p:nvSpPr>
        <p:spPr>
          <a:xfrm>
            <a:off x="3048000" y="2202934"/>
            <a:ext cx="6096000" cy="1323439"/>
          </a:xfrm>
          <a:prstGeom prst="rect">
            <a:avLst/>
          </a:prstGeom>
          <a:noFill/>
        </p:spPr>
        <p:txBody>
          <a:bodyPr wrap="square">
            <a:spAutoFit/>
          </a:bodyPr>
          <a:lstStyle/>
          <a:p>
            <a:pPr algn="ctr">
              <a:spcBef>
                <a:spcPts val="600"/>
              </a:spcBef>
              <a:spcAft>
                <a:spcPts val="600"/>
              </a:spcAft>
            </a:pPr>
            <a:r>
              <a:rPr lang="fr-FR" sz="4000" b="1" kern="100" dirty="0" smtClean="0">
                <a:latin typeface="Book Antiqua" panose="02040602050305030304" pitchFamily="18" charset="0"/>
                <a:ea typeface="Calibri" panose="020F0502020204030204" pitchFamily="34" charset="0"/>
                <a:cs typeface="Times New Roman" panose="02020603050405020304" pitchFamily="18" charset="0"/>
              </a:rPr>
              <a:t>Second </a:t>
            </a:r>
            <a:r>
              <a:rPr lang="fr-FR" sz="4000" b="1" kern="100" dirty="0" err="1" smtClean="0">
                <a:latin typeface="Book Antiqua" panose="02040602050305030304" pitchFamily="18" charset="0"/>
                <a:ea typeface="Calibri" panose="020F0502020204030204" pitchFamily="34" charset="0"/>
                <a:cs typeface="Times New Roman" panose="02020603050405020304" pitchFamily="18" charset="0"/>
              </a:rPr>
              <a:t>Temptation</a:t>
            </a:r>
            <a:r>
              <a:rPr lang="fr-FR" sz="4000" b="1" kern="100" dirty="0" smtClean="0">
                <a:latin typeface="Book Antiqua" panose="02040602050305030304" pitchFamily="18" charset="0"/>
                <a:ea typeface="Calibri" panose="020F0502020204030204" pitchFamily="34" charset="0"/>
                <a:cs typeface="Times New Roman" panose="02020603050405020304" pitchFamily="18" charset="0"/>
              </a:rPr>
              <a:t>: </a:t>
            </a:r>
            <a:r>
              <a:rPr lang="fr-FR" sz="4000" b="1" i="1" kern="100" dirty="0" err="1" smtClean="0">
                <a:latin typeface="Book Antiqua" panose="02040602050305030304" pitchFamily="18" charset="0"/>
                <a:ea typeface="Calibri" panose="020F0502020204030204" pitchFamily="34" charset="0"/>
                <a:cs typeface="Times New Roman" panose="02020603050405020304" pitchFamily="18" charset="0"/>
              </a:rPr>
              <a:t>Pride</a:t>
            </a:r>
            <a:endParaRPr lang="fr-RE" sz="40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 xmlns:a16="http://schemas.microsoft.com/office/drawing/2014/main" id="{A2BA854C-AFEE-95F7-FF3B-7EABF1184301}"/>
              </a:ext>
            </a:extLst>
          </p:cNvPr>
          <p:cNvSpPr txBox="1"/>
          <p:nvPr/>
        </p:nvSpPr>
        <p:spPr>
          <a:xfrm>
            <a:off x="1066800" y="4696688"/>
            <a:ext cx="10490200" cy="2062103"/>
          </a:xfrm>
          <a:prstGeom prst="rect">
            <a:avLst/>
          </a:prstGeom>
          <a:noFill/>
        </p:spPr>
        <p:txBody>
          <a:bodyPr wrap="square">
            <a:spAutoFit/>
          </a:bodyPr>
          <a:lstStyle/>
          <a:p>
            <a:pPr algn="ctr">
              <a:spcAft>
                <a:spcPts val="400"/>
              </a:spcAft>
            </a:pPr>
            <a:r>
              <a:rPr lang="fr-FR" sz="20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2000"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5 </a:t>
            </a:r>
            <a:r>
              <a:rPr lang="en-US" sz="2000" i="1"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The devil took him to the holy city, set him on the pinnacle of the temple</a:t>
            </a:r>
            <a:r>
              <a:rPr lang="fr-FR" sz="2000" i="1" kern="100" dirty="0" smtClean="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a:t>
            </a:r>
            <a:endParaRPr lang="fr-RE" sz="2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400"/>
              </a:spcAft>
            </a:pPr>
            <a:r>
              <a:rPr lang="fr-FR" sz="2000"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6 </a:t>
            </a:r>
            <a:r>
              <a:rPr lang="en-US" sz="2000" i="1"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and said: ‘If you are the Son of God, throw yourself down; for it is written: He will command his angels concerning you, and they will lift you up in their hands, so that you will not strike your foot against a stone</a:t>
            </a:r>
            <a:r>
              <a:rPr lang="fr-FR" sz="2000" i="1" kern="100" dirty="0" smtClean="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a:t>
            </a:r>
            <a:r>
              <a:rPr lang="fr-FR" sz="2000" i="1"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 </a:t>
            </a:r>
            <a:endParaRPr lang="fr-FR" sz="2000" i="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endParaRPr>
          </a:p>
          <a:p>
            <a:pPr algn="ctr">
              <a:spcAft>
                <a:spcPts val="400"/>
              </a:spcAft>
            </a:pPr>
            <a:r>
              <a:rPr lang="fr-FR" b="1" i="1" dirty="0">
                <a:solidFill>
                  <a:schemeClr val="accent4">
                    <a:lumMod val="40000"/>
                    <a:lumOff val="60000"/>
                  </a:schemeClr>
                </a:solidFill>
              </a:rPr>
              <a:t>7 </a:t>
            </a:r>
            <a:r>
              <a:rPr lang="en-US" b="1" i="1" dirty="0" smtClean="0">
                <a:solidFill>
                  <a:schemeClr val="accent4">
                    <a:lumMod val="40000"/>
                    <a:lumOff val="60000"/>
                  </a:schemeClr>
                </a:solidFill>
              </a:rPr>
              <a:t>Jesus replied, ‘It is also written: You shall not test the Lord your God</a:t>
            </a:r>
            <a:r>
              <a:rPr lang="fr-FR" b="1" i="1" dirty="0" smtClean="0">
                <a:solidFill>
                  <a:schemeClr val="accent4">
                    <a:lumMod val="40000"/>
                    <a:lumOff val="60000"/>
                  </a:schemeClr>
                </a:solidFill>
              </a:rPr>
              <a:t>.</a:t>
            </a:r>
            <a:r>
              <a:rPr lang="fr-FR" dirty="0">
                <a:solidFill>
                  <a:schemeClr val="accent4">
                    <a:lumMod val="40000"/>
                    <a:lumOff val="60000"/>
                  </a:schemeClr>
                </a:solidFill>
              </a:rPr>
              <a:t> </a:t>
            </a:r>
            <a:r>
              <a:rPr lang="fr-FR" dirty="0">
                <a:solidFill>
                  <a:srgbClr val="FFFF00"/>
                </a:solidFill>
              </a:rPr>
              <a:t>»</a:t>
            </a:r>
            <a:endParaRPr lang="fr-RE" dirty="0">
              <a:solidFill>
                <a:srgbClr val="FFFF00"/>
              </a:solidFill>
            </a:endParaRPr>
          </a:p>
          <a:p>
            <a:pPr algn="ctr">
              <a:spcAft>
                <a:spcPts val="400"/>
              </a:spcAft>
            </a:pPr>
            <a:r>
              <a:rPr lang="fr-FR" sz="2000"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fr-RE" sz="2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Que voit Jésus au sommet du pinacle du Temple ?">
            <a:extLst>
              <a:ext uri="{FF2B5EF4-FFF2-40B4-BE49-F238E27FC236}">
                <a16:creationId xmlns="" xmlns:a16="http://schemas.microsoft.com/office/drawing/2014/main" id="{93E10A0C-8E1F-3F9B-AEA5-032A04D98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5400" y="27189"/>
            <a:ext cx="2006600" cy="299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28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7A72F0F5-F76E-F7D3-B56D-67AA4EE1B808}"/>
              </a:ext>
            </a:extLst>
          </p:cNvPr>
          <p:cNvSpPr txBox="1"/>
          <p:nvPr/>
        </p:nvSpPr>
        <p:spPr>
          <a:xfrm>
            <a:off x="635000" y="873988"/>
            <a:ext cx="10490200" cy="2062103"/>
          </a:xfrm>
          <a:prstGeom prst="rect">
            <a:avLst/>
          </a:prstGeom>
          <a:noFill/>
        </p:spPr>
        <p:txBody>
          <a:bodyPr wrap="square">
            <a:spAutoFit/>
          </a:bodyPr>
          <a:lstStyle/>
          <a:p>
            <a:pPr lvl="0" algn="ctr">
              <a:spcAft>
                <a:spcPts val="400"/>
              </a:spcAft>
            </a:pPr>
            <a:r>
              <a:rPr lang="fr-FR" sz="2000"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 </a:t>
            </a:r>
            <a:r>
              <a:rPr lang="fr-FR" sz="2000" i="1"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5 </a:t>
            </a:r>
            <a:r>
              <a:rPr lang="en-US" sz="2000" i="1"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The devil took him to the holy city, set him on the pinnacle of the temple</a:t>
            </a:r>
            <a:r>
              <a:rPr lang="fr-FR" sz="2000" i="1"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a:t>
            </a:r>
            <a:endParaRPr lang="fr-RE" sz="2000" kern="1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lvl="0" algn="ctr">
              <a:spcAft>
                <a:spcPts val="400"/>
              </a:spcAft>
            </a:pPr>
            <a:r>
              <a:rPr lang="fr-FR" sz="2000" i="1"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6 </a:t>
            </a:r>
            <a:r>
              <a:rPr lang="en-US" sz="2000" i="1"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and said: ‘If you are the Son of God, throw yourself down; for it is written: He will command his angels concerning you, and they will lift you up in their hands, so that you will not strike your foot against a stone</a:t>
            </a:r>
            <a:r>
              <a:rPr lang="fr-FR" sz="2000" i="1"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 </a:t>
            </a:r>
          </a:p>
          <a:p>
            <a:pPr lvl="0" algn="ctr">
              <a:spcAft>
                <a:spcPts val="400"/>
              </a:spcAft>
            </a:pPr>
            <a:r>
              <a:rPr lang="fr-FR" b="1" i="1" dirty="0" smtClean="0">
                <a:solidFill>
                  <a:srgbClr val="5AA6C0">
                    <a:lumMod val="40000"/>
                    <a:lumOff val="60000"/>
                  </a:srgbClr>
                </a:solidFill>
              </a:rPr>
              <a:t>7 </a:t>
            </a:r>
            <a:r>
              <a:rPr lang="en-US" b="1" i="1" dirty="0" smtClean="0">
                <a:solidFill>
                  <a:srgbClr val="5AA6C0">
                    <a:lumMod val="40000"/>
                    <a:lumOff val="60000"/>
                  </a:srgbClr>
                </a:solidFill>
              </a:rPr>
              <a:t>Jesus replied, ‘It is also written: You shall not test the Lord your God</a:t>
            </a:r>
            <a:r>
              <a:rPr lang="fr-FR" b="1" i="1" dirty="0" smtClean="0">
                <a:solidFill>
                  <a:srgbClr val="5AA6C0">
                    <a:lumMod val="40000"/>
                    <a:lumOff val="60000"/>
                  </a:srgbClr>
                </a:solidFill>
              </a:rPr>
              <a:t>.</a:t>
            </a:r>
            <a:r>
              <a:rPr lang="fr-FR" dirty="0" smtClean="0">
                <a:solidFill>
                  <a:srgbClr val="5AA6C0">
                    <a:lumMod val="40000"/>
                    <a:lumOff val="60000"/>
                  </a:srgbClr>
                </a:solidFill>
              </a:rPr>
              <a:t> </a:t>
            </a:r>
            <a:r>
              <a:rPr lang="fr-FR" dirty="0" smtClean="0">
                <a:solidFill>
                  <a:srgbClr val="FFFF00"/>
                </a:solidFill>
              </a:rPr>
              <a:t>»</a:t>
            </a:r>
            <a:endParaRPr lang="fr-RE" dirty="0" smtClean="0">
              <a:solidFill>
                <a:srgbClr val="FFFF00"/>
              </a:solidFill>
            </a:endParaRPr>
          </a:p>
          <a:p>
            <a:pPr algn="ctr">
              <a:spcAft>
                <a:spcPts val="400"/>
              </a:spcAft>
            </a:pPr>
            <a:r>
              <a:rPr lang="fr-FR" sz="2000"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fr-RE" sz="2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147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Berlin</Template>
  <TotalTime>372</TotalTime>
  <Words>4806</Words>
  <Application>Microsoft Office PowerPoint</Application>
  <PresentationFormat>Grand écran</PresentationFormat>
  <Paragraphs>215</Paragraphs>
  <Slides>37</Slides>
  <Notes>28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37</vt:i4>
      </vt:variant>
    </vt:vector>
  </HeadingPairs>
  <TitlesOfParts>
    <vt:vector size="46" baseType="lpstr">
      <vt:lpstr>Abadi</vt:lpstr>
      <vt:lpstr>Aptos</vt:lpstr>
      <vt:lpstr>Arial</vt:lpstr>
      <vt:lpstr>Book Antiqua</vt:lpstr>
      <vt:lpstr>Calibri</vt:lpstr>
      <vt:lpstr>Noto Sans</vt:lpstr>
      <vt:lpstr>Times New Roman</vt:lpstr>
      <vt:lpstr>Trebuchet MS</vt:lpstr>
      <vt:lpstr>Berlin</vt:lpstr>
      <vt:lpstr> Jesus teaches us victory over sin. Tempted without sinning: is it possible? </vt:lpstr>
      <vt:lpstr>Présentation PowerPoint</vt:lpstr>
      <vt:lpstr>Présentation PowerPoint</vt:lpstr>
      <vt:lpstr>Let’s learn from Jesus…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Define « Sin » </vt:lpstr>
      <vt:lpstr>Présentation PowerPoint</vt:lpstr>
      <vt:lpstr>Présentation PowerPoint</vt:lpstr>
      <vt:lpstr>Various aspects of sin...</vt:lpstr>
      <vt:lpstr>Various aspects of sin...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IMPACT 2025 </vt:lpstr>
      <vt:lpstr>Présentation PowerPoint</vt:lpstr>
      <vt:lpstr>Présentation PowerPoint</vt:lpstr>
      <vt:lpstr>Présentation PowerPoint</vt:lpstr>
      <vt:lpstr>Présentation PowerPoint</vt:lpstr>
      <vt:lpstr>Présentation PowerPoint</vt:lpstr>
      <vt:lpstr>Présentation PowerPoint</vt:lpstr>
      <vt:lpstr>What is the difference between temptation and sin?</vt:lpstr>
      <vt:lpstr>Présentation PowerPoint</vt:lpstr>
      <vt:lpstr>To make it simple...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Jésus nous apprend la victoire sur le péché Tenté sans pécher : est-ce possible ?</dc:title>
  <dc:creator>Daniel Jennah</dc:creator>
  <cp:lastModifiedBy>VERO</cp:lastModifiedBy>
  <cp:revision>57</cp:revision>
  <dcterms:created xsi:type="dcterms:W3CDTF">2024-08-16T17:36:11Z</dcterms:created>
  <dcterms:modified xsi:type="dcterms:W3CDTF">2025-01-26T14:07:36Z</dcterms:modified>
</cp:coreProperties>
</file>