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302" r:id="rId2"/>
    <p:sldId id="307" r:id="rId3"/>
    <p:sldId id="310" r:id="rId4"/>
    <p:sldId id="303" r:id="rId5"/>
    <p:sldId id="308" r:id="rId6"/>
    <p:sldId id="315" r:id="rId7"/>
    <p:sldId id="312" r:id="rId8"/>
    <p:sldId id="313" r:id="rId9"/>
    <p:sldId id="314" r:id="rId10"/>
    <p:sldId id="311" r:id="rId11"/>
    <p:sldId id="304" r:id="rId12"/>
    <p:sldId id="309" r:id="rId13"/>
    <p:sldId id="319" r:id="rId14"/>
    <p:sldId id="321" r:id="rId15"/>
    <p:sldId id="320" r:id="rId16"/>
    <p:sldId id="306" r:id="rId17"/>
    <p:sldId id="317" r:id="rId18"/>
    <p:sldId id="318" r:id="rId19"/>
    <p:sldId id="31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55286-0366-FC45-BE20-69D64186EA40}" type="datetimeFigureOut">
              <a:rPr lang="fr-FR" smtClean="0"/>
              <a:t>15/01/2025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3BFA6-D6B6-984D-9B2B-C441CB58799A}" type="slidenum">
              <a:rPr lang="fr-FR" smtClean="0"/>
              <a:t>‹N°›</a:t>
            </a:fld>
            <a:endParaRPr lang="fr-FR"/>
          </a:p>
        </p:txBody>
      </p:sp>
    </p:spTree>
    <p:extLst>
      <p:ext uri="{BB962C8B-B14F-4D97-AF65-F5344CB8AC3E}">
        <p14:creationId xmlns:p14="http://schemas.microsoft.com/office/powerpoint/2010/main" val="71070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avez-vous déjà vu le directeur d’une banque courir pour grimper sur un mur afin de mieux voir une course cycliste ? Rien qu’à y penser, cela vous fait sourire, n’est-ce pas, surtout si vous connaissez bien le personnage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à peu près ce qui s’est passé un matin, dans la ville de Jéricho, à l’époque où Jésus séjournait parmi les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vous voulez vous retrouver dans le royaume de Dieu, écoutez attentivement ce qui va suivre. Si vous faites partie de ceux qui attendent le retour du Christ, retenez bien le titre de la conférence : accepter Jésus chez soi ! Je suis heureux de me retrouver ici ce soir, pour vous partager la Bonne Nouvelle en Jésus. Avant d’aller plus loin, prions ensemble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2</a:t>
            </a:fld>
            <a:endParaRPr lang="fr-FR"/>
          </a:p>
        </p:txBody>
      </p:sp>
    </p:spTree>
    <p:extLst>
      <p:ext uri="{BB962C8B-B14F-4D97-AF65-F5344CB8AC3E}">
        <p14:creationId xmlns:p14="http://schemas.microsoft.com/office/powerpoint/2010/main" val="314846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RE" b="0" i="0" dirty="0">
                <a:solidFill>
                  <a:srgbClr val="333333"/>
                </a:solidFill>
                <a:effectLst/>
                <a:latin typeface="Roboto" panose="020F0502020204030204" pitchFamily="34" charset="0"/>
              </a:rPr>
              <a:t>À Jéricho, à environ 10 km au nord de la mer Morte, sur les terres de l'Autorité palestinienne en Cisjordanie, pour voir cet arbre ancestral.</a:t>
            </a:r>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17</a:t>
            </a:fld>
            <a:endParaRPr lang="fr-FR"/>
          </a:p>
        </p:txBody>
      </p:sp>
    </p:spTree>
    <p:extLst>
      <p:ext uri="{BB962C8B-B14F-4D97-AF65-F5344CB8AC3E}">
        <p14:creationId xmlns:p14="http://schemas.microsoft.com/office/powerpoint/2010/main" val="419255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un parc biblique en Israël. On l’appelle ainsi car le but était d’y planter tous les arbres et buissons mentionnés dans la Bible, parmi le sycomore cité depuis l’Ancien Testament (</a:t>
            </a:r>
            <a:r>
              <a:rPr lang="fr-RE" b="0" i="0" dirty="0">
                <a:solidFill>
                  <a:srgbClr val="363636"/>
                </a:solidFill>
                <a:effectLst/>
                <a:latin typeface="lato" panose="020F0502020204030203" pitchFamily="34" charset="0"/>
              </a:rPr>
              <a:t>1 R, 10, 27; </a:t>
            </a:r>
            <a:r>
              <a:rPr lang="fr-RE" b="0" i="0" dirty="0">
                <a:solidFill>
                  <a:srgbClr val="363636"/>
                </a:solidFill>
                <a:effectLst/>
                <a:latin typeface="lato" panose="020F0502020204030204" pitchFamily="34" charset="0"/>
              </a:rPr>
              <a:t>1 Chr 27, 28; </a:t>
            </a:r>
            <a:r>
              <a:rPr lang="fr-RE" b="0" i="0" dirty="0">
                <a:solidFill>
                  <a:srgbClr val="363636"/>
                </a:solidFill>
                <a:effectLst/>
                <a:latin typeface="lato" panose="020F0502020204030203" pitchFamily="34" charset="0"/>
              </a:rPr>
              <a:t>Es 9, 9 et Lc 17.6</a:t>
            </a:r>
            <a:r>
              <a:rPr lang="fr-RE" b="0" i="0" dirty="0">
                <a:solidFill>
                  <a:srgbClr val="363636"/>
                </a:solidFill>
                <a:effectLst/>
                <a:latin typeface="lato" panose="020F0502020204030204" pitchFamily="34" charset="0"/>
              </a:rPr>
              <a:t>); </a:t>
            </a:r>
            <a:r>
              <a:rPr lang="fr-FR" dirty="0"/>
              <a:t>et au bas d’un sycomore, il y a une inscription : « L’arbre de la réhabilitation »…</a:t>
            </a:r>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18</a:t>
            </a:fld>
            <a:endParaRPr lang="fr-FR"/>
          </a:p>
        </p:txBody>
      </p:sp>
    </p:spTree>
    <p:extLst>
      <p:ext uri="{BB962C8B-B14F-4D97-AF65-F5344CB8AC3E}">
        <p14:creationId xmlns:p14="http://schemas.microsoft.com/office/powerpoint/2010/main" val="217069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Lever les yeux signifie que Jésus regarda Zachée. Lui qui voulait voir sans être vu. Il n’est pas démasqué mais il est regardé, et j’imagine que ce croisement de regards a dû bouleverser intérieurement cet homme. Je comprends également que les yeux ne sont pas faits pour voir seulement, mais aussi pour être vus. En regardant par-dessus l’épaule de quelqu’un dans la foule, croisez le regard de ce petit homme posté sur sa branche. Il n’est ni farouche ni timide ; donc il n’est pas gêné ou apeuré. Il est Zachée, homme pragmatique, ayant usé de sons sens pratique et il a trouvé refuge là. Mais son itinéraire ne s’arrêtait pas sur cette branche. Jésus s‘invite chez lui, car Jésus est certainement en train de l’inviter à emprunter le chemin du salut.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3</a:t>
            </a:fld>
            <a:endParaRPr lang="fr-FR"/>
          </a:p>
        </p:txBody>
      </p:sp>
    </p:spTree>
    <p:extLst>
      <p:ext uri="{BB962C8B-B14F-4D97-AF65-F5344CB8AC3E}">
        <p14:creationId xmlns:p14="http://schemas.microsoft.com/office/powerpoint/2010/main" val="326547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Lever les yeux signifie que Jésus regarda Zachée. Lui qui voulait voir sans être vu. Il n’est pas démasqué mais il est regardé, et j’imagine que ce croisement de regards a dû bouleverser intérieurement cet homme. Je comprends également que les yeux ne sont pas faits pour voir seulement, mais aussi pour être vus. En regardant par-dessus l’épaule de quelqu’un dans la foule, croisez le regard de ce petit homme posté sur sa branche. Il n’est ni farouche ni timide ; donc il n’est pas gêné ou apeuré. Il est Zachée, homme pragmatique, ayant usé de sons sens pratique et il a trouvé refuge là.</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4</a:t>
            </a:fld>
            <a:endParaRPr lang="fr-FR"/>
          </a:p>
        </p:txBody>
      </p:sp>
    </p:spTree>
    <p:extLst>
      <p:ext uri="{BB962C8B-B14F-4D97-AF65-F5344CB8AC3E}">
        <p14:creationId xmlns:p14="http://schemas.microsoft.com/office/powerpoint/2010/main" val="400766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l’invite à décider aussi rapidement qu’il a décidé auparavant de courir grimper dans ce sycomore. Sans doute, Jésus qui lit dans les cœurs et les pensées des humains, connaît la capacité de ce petit homme à prendre des grandes décisions en peu de temps. Il n’est pas un homme agité mais il est passé de la curiosité à la rencontre et de la rencontre, il se voit projeté dans une intimité et une proximité.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Visualisez la scène : Zachée courut pour grimper dans le sycomore ; il courut pour en descendre ; il courut pour aller chez lui…Un homme pressé ? Non, mais un homme ayant compris que quelque chose d’unique se passait dans sa vie et rien ne pouvait devenir prioritaire à cela.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5</a:t>
            </a:fld>
            <a:endParaRPr lang="fr-FR"/>
          </a:p>
        </p:txBody>
      </p:sp>
    </p:spTree>
    <p:extLst>
      <p:ext uri="{BB962C8B-B14F-4D97-AF65-F5344CB8AC3E}">
        <p14:creationId xmlns:p14="http://schemas.microsoft.com/office/powerpoint/2010/main" val="147500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joyeux… quel changement. De la passivité à la gaieté ! Jésus sort Zachée de sa cachette et le met en lumière. C’est fort probablement ce qu’il veut faire pour chacun de nous ce soir. Allons-nous rester dans nos cachettes? Descendre ou ne pas descendre : telle est la question !</a:t>
            </a:r>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6</a:t>
            </a:fld>
            <a:endParaRPr lang="fr-FR"/>
          </a:p>
        </p:txBody>
      </p:sp>
    </p:spTree>
    <p:extLst>
      <p:ext uri="{BB962C8B-B14F-4D97-AF65-F5344CB8AC3E}">
        <p14:creationId xmlns:p14="http://schemas.microsoft.com/office/powerpoint/2010/main" val="293803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Visualisez la scène : Zachée courut pour grimper dans le sycomore ; il courut pour en descendre ; il courut pour aller chez lui…Un homme pressé ? Non, mais un homme ayant compris que quelque chose d’unique se passait dans sa vie et rien ne pouvait devenir prioritaire à cela.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7</a:t>
            </a:fld>
            <a:endParaRPr lang="fr-FR"/>
          </a:p>
        </p:txBody>
      </p:sp>
    </p:spTree>
    <p:extLst>
      <p:ext uri="{BB962C8B-B14F-4D97-AF65-F5344CB8AC3E}">
        <p14:creationId xmlns:p14="http://schemas.microsoft.com/office/powerpoint/2010/main" val="387545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est possible que vous ayez dû grimper sur des branches symboliques, artificielles, pour vous mettre à l’abri, échapper au regard des autres ou encore vous y accrocher, car aucun secours ne venait jusqu’ici. Il est même possible que vous ayez saisi la première branche venue, pensant qu’elle représentait une solution, alors que c’était une branche pourrie…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vient à votre rencontre en cet instant même. Il veut vous sauver de vos cachettes, de vos alibis, vos recours artificielles, éphémères. Il veut vous inviter à prendre rapidement certaines décisions et à en mûrir d’autres, l’essentiel étant de comprendre qu’il vous invite à vous mettre en chemin avec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8</a:t>
            </a:fld>
            <a:endParaRPr lang="fr-FR"/>
          </a:p>
        </p:txBody>
      </p:sp>
    </p:spTree>
    <p:extLst>
      <p:ext uri="{BB962C8B-B14F-4D97-AF65-F5344CB8AC3E}">
        <p14:creationId xmlns:p14="http://schemas.microsoft.com/office/powerpoint/2010/main" val="237939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Visualisez la scène : Zachée courut pour grimper dans le sycomore ; il courut pour en descendre ; il courut pour aller chez lui…Un homme pressé ? Non, mais un homme ayant compris que quelque chose d’unique se passait dans sa vie et rien ne pouvait devenir prioritaire à cela.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9</a:t>
            </a:fld>
            <a:endParaRPr lang="fr-FR"/>
          </a:p>
        </p:txBody>
      </p:sp>
    </p:spTree>
    <p:extLst>
      <p:ext uri="{BB962C8B-B14F-4D97-AF65-F5344CB8AC3E}">
        <p14:creationId xmlns:p14="http://schemas.microsoft.com/office/powerpoint/2010/main" val="44682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lui demandant de descendre, Jésus ne le ridiculise pas. Il l’honore en l’appelant par son nom : Zachée ! Jésus ne l’embarrasse pas, devant la foule si souvent versatile et friande de situations cocasses, comme celle-ci, où un homme important de la ville est perché sur une branche en plein centre-ville ! Jésus ne donne pas le temps à la foule de réagir. Ce faisant, il protège Zachée une première fois, dans ce récit. Il l’arrache du regard méprisant des moqueurs et des bavardages inutiles, du qu’en dira-t-on qui fait grossir les nouvelles au fur et à mesure qu’elles avancent. Jésus est bon et il met cette fois-ci Zachée entre la foule et lui, tandis que quelques phrases plus haut, l’auteur nous disait que la foule était entre Zachée et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E23BFA6-D6B6-984D-9B2B-C441CB58799A}" type="slidenum">
              <a:rPr lang="fr-FR" smtClean="0"/>
              <a:t>10</a:t>
            </a:fld>
            <a:endParaRPr lang="fr-FR"/>
          </a:p>
        </p:txBody>
      </p:sp>
    </p:spTree>
    <p:extLst>
      <p:ext uri="{BB962C8B-B14F-4D97-AF65-F5344CB8AC3E}">
        <p14:creationId xmlns:p14="http://schemas.microsoft.com/office/powerpoint/2010/main" val="928262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1/15/2025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1/15/2025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48FD940-5954-1CBC-D35E-CE6A808821A5}"/>
              </a:ext>
            </a:extLst>
          </p:cNvPr>
          <p:cNvSpPr>
            <a:spLocks noGrp="1"/>
          </p:cNvSpPr>
          <p:nvPr>
            <p:ph type="ctrTitle"/>
          </p:nvPr>
        </p:nvSpPr>
        <p:spPr/>
        <p:txBody>
          <a:bodyPr/>
          <a:lstStyle/>
          <a:p>
            <a:pPr algn="ctr"/>
            <a:r>
              <a:rPr lang="en-US" sz="4800" b="1" kern="100" dirty="0">
                <a:solidFill>
                  <a:srgbClr val="00B0F0"/>
                </a:solidFill>
                <a:latin typeface="Book Antiqua" panose="02040602050305030304" pitchFamily="18" charset="0"/>
                <a:ea typeface="Calibri" panose="020F0502020204030204" pitchFamily="34" charset="0"/>
                <a:cs typeface="Times New Roman" panose="02020603050405020304" pitchFamily="18" charset="0"/>
              </a:rPr>
              <a:t>Welcoming Jesus into Your Home</a:t>
            </a:r>
            <a:endParaRPr lang="fr-FR" dirty="0"/>
          </a:p>
        </p:txBody>
      </p:sp>
      <p:sp>
        <p:nvSpPr>
          <p:cNvPr id="3" name="Sous-titre 2">
            <a:extLst>
              <a:ext uri="{FF2B5EF4-FFF2-40B4-BE49-F238E27FC236}">
                <a16:creationId xmlns="" xmlns:a16="http://schemas.microsoft.com/office/drawing/2014/main" id="{C1961CC0-D8EC-0BA8-1702-96D212331A5B}"/>
              </a:ext>
            </a:extLst>
          </p:cNvPr>
          <p:cNvSpPr>
            <a:spLocks noGrp="1"/>
          </p:cNvSpPr>
          <p:nvPr>
            <p:ph type="subTitle" idx="1"/>
          </p:nvPr>
        </p:nvSpPr>
        <p:spPr/>
        <p:txBody>
          <a:bodyPr/>
          <a:lstStyle/>
          <a:p>
            <a:r>
              <a:rPr lang="fr-RE"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#10 </a:t>
            </a:r>
            <a:r>
              <a:rPr lang="fr-RE" b="1" i="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IMPACT IOUC–2025</a:t>
            </a:r>
            <a:endParaRPr lang="fr-FR" i="1" dirty="0"/>
          </a:p>
        </p:txBody>
      </p:sp>
    </p:spTree>
    <p:extLst>
      <p:ext uri="{BB962C8B-B14F-4D97-AF65-F5344CB8AC3E}">
        <p14:creationId xmlns:p14="http://schemas.microsoft.com/office/powerpoint/2010/main" val="227839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FDDE6A-9C2B-FDD9-79BA-A90F11C4B28A}"/>
              </a:ext>
            </a:extLst>
          </p:cNvPr>
          <p:cNvSpPr>
            <a:spLocks noGrp="1"/>
          </p:cNvSpPr>
          <p:nvPr>
            <p:ph type="title"/>
          </p:nvPr>
        </p:nvSpPr>
        <p:spPr/>
        <p:txBody>
          <a:bodyPr/>
          <a:lstStyle/>
          <a:p>
            <a:r>
              <a:rPr lang="fr-FR" dirty="0">
                <a:solidFill>
                  <a:srgbClr val="FFFF00"/>
                </a:solidFill>
              </a:rPr>
              <a:t>A question for you…</a:t>
            </a:r>
            <a:endParaRPr lang="fr-FR" dirty="0">
              <a:solidFill>
                <a:srgbClr val="FFFF00"/>
              </a:solidFill>
            </a:endParaRPr>
          </a:p>
        </p:txBody>
      </p:sp>
      <p:sp>
        <p:nvSpPr>
          <p:cNvPr id="3" name="Espace réservé du contenu 2">
            <a:extLst>
              <a:ext uri="{FF2B5EF4-FFF2-40B4-BE49-F238E27FC236}">
                <a16:creationId xmlns="" xmlns:a16="http://schemas.microsoft.com/office/drawing/2014/main" id="{5543B30D-5013-A596-F6E8-81DC02F09DC7}"/>
              </a:ext>
            </a:extLst>
          </p:cNvPr>
          <p:cNvSpPr>
            <a:spLocks noGrp="1"/>
          </p:cNvSpPr>
          <p:nvPr>
            <p:ph idx="1"/>
          </p:nvPr>
        </p:nvSpPr>
        <p:spPr>
          <a:xfrm>
            <a:off x="680321" y="2552773"/>
            <a:ext cx="11003679" cy="3695627"/>
          </a:xfrm>
        </p:spPr>
        <p:txBody>
          <a:bodyPr>
            <a:normAutofit/>
          </a:bodyPr>
          <a:lstStyle/>
          <a:p>
            <a:r>
              <a:rPr lang="en-US" sz="3200" dirty="0"/>
              <a:t>If Jesus comes into your life tonight, what will you say to him? </a:t>
            </a:r>
            <a:endParaRPr lang="en-US" sz="3200" dirty="0" smtClean="0"/>
          </a:p>
          <a:p>
            <a:r>
              <a:rPr lang="en-US" sz="3200" dirty="0">
                <a:solidFill>
                  <a:srgbClr val="FFFF00"/>
                </a:solidFill>
              </a:rPr>
              <a:t>What would you like to say or offer to Jesus</a:t>
            </a:r>
            <a:r>
              <a:rPr lang="en-US" sz="3200" dirty="0" smtClean="0">
                <a:solidFill>
                  <a:srgbClr val="FFFF00"/>
                </a:solidFill>
              </a:rPr>
              <a:t>?</a:t>
            </a:r>
          </a:p>
          <a:p>
            <a:r>
              <a:rPr lang="en-US" sz="3200" dirty="0"/>
              <a:t>What are the artificial trees in your personal history</a:t>
            </a:r>
            <a:r>
              <a:rPr lang="en-US" sz="3200" dirty="0" smtClean="0"/>
              <a:t>?</a:t>
            </a:r>
          </a:p>
          <a:p>
            <a:r>
              <a:rPr lang="en-US" sz="3200" dirty="0">
                <a:solidFill>
                  <a:srgbClr val="FFFF00"/>
                </a:solidFill>
              </a:rPr>
              <a:t>Where do you have to come down from/where do you have to go out of hiding to receive Jesus?</a:t>
            </a:r>
            <a:endParaRPr lang="fr-FR" sz="3200" dirty="0">
              <a:solidFill>
                <a:srgbClr val="FFFF00"/>
              </a:solidFill>
            </a:endParaRPr>
          </a:p>
        </p:txBody>
      </p:sp>
    </p:spTree>
    <p:extLst>
      <p:ext uri="{BB962C8B-B14F-4D97-AF65-F5344CB8AC3E}">
        <p14:creationId xmlns:p14="http://schemas.microsoft.com/office/powerpoint/2010/main" val="225983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E262492-17C5-4680-4792-27898A830342}"/>
              </a:ext>
            </a:extLst>
          </p:cNvPr>
          <p:cNvSpPr txBox="1"/>
          <p:nvPr/>
        </p:nvSpPr>
        <p:spPr>
          <a:xfrm>
            <a:off x="1465942" y="2828835"/>
            <a:ext cx="8408761" cy="1200329"/>
          </a:xfrm>
          <a:prstGeom prst="rect">
            <a:avLst/>
          </a:prstGeom>
          <a:noFill/>
        </p:spPr>
        <p:txBody>
          <a:bodyPr wrap="square">
            <a:spAutoFit/>
          </a:bodyPr>
          <a:lstStyle/>
          <a:p>
            <a:pPr lvl="0" algn="ctr">
              <a:spcBef>
                <a:spcPts val="400"/>
              </a:spcBef>
              <a:spcAft>
                <a:spcPts val="400"/>
              </a:spcAft>
              <a:tabLst>
                <a:tab pos="457200" algn="l"/>
              </a:tabLst>
            </a:pPr>
            <a:r>
              <a:rPr lang="en-US" sz="3600" b="1" kern="100" dirty="0" smtClean="0">
                <a:solidFill>
                  <a:srgbClr val="FFFF00"/>
                </a:solidFill>
                <a:latin typeface="Book Antiqua" panose="02040602050305030304" pitchFamily="18" charset="0"/>
                <a:ea typeface="Times New Roman" panose="02020603050405020304" pitchFamily="18" charset="0"/>
                <a:cs typeface="Times New Roman" panose="02020603050405020304" pitchFamily="18" charset="0"/>
              </a:rPr>
              <a:t>They </a:t>
            </a:r>
            <a:r>
              <a:rPr lang="en-US" sz="3600" b="1" kern="1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rPr>
              <a:t>were all angry, saying, He has gone into the house of a sinner.</a:t>
            </a:r>
            <a:endParaRPr lang="fr-RE" sz="3600"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0" name="Picture 2" descr="Jésus guérit des aveugles et aide Zachée | Vie de Jésus">
            <a:extLst>
              <a:ext uri="{FF2B5EF4-FFF2-40B4-BE49-F238E27FC236}">
                <a16:creationId xmlns="" xmlns:a16="http://schemas.microsoft.com/office/drawing/2014/main" id="{9C07BDAF-5D40-6BEB-E114-C3177F1C8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341994"/>
            <a:ext cx="4038600" cy="231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79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06C7BE6D-9C9F-158B-5E00-2CE50893B7EA}"/>
              </a:ext>
            </a:extLst>
          </p:cNvPr>
          <p:cNvSpPr txBox="1"/>
          <p:nvPr/>
        </p:nvSpPr>
        <p:spPr>
          <a:xfrm>
            <a:off x="1289049" y="4635718"/>
            <a:ext cx="9222015" cy="1815882"/>
          </a:xfrm>
          <a:prstGeom prst="rect">
            <a:avLst/>
          </a:prstGeom>
          <a:noFill/>
        </p:spPr>
        <p:txBody>
          <a:bodyPr wrap="square">
            <a:spAutoFit/>
          </a:bodyPr>
          <a:lstStyle/>
          <a:p>
            <a:pPr algn="ctr"/>
            <a:r>
              <a:rPr lang="fr-RE" sz="2800" baseline="-25000" dirty="0" smtClean="0">
                <a:effectLst/>
                <a:latin typeface="Arial" panose="020B0604020202020204" pitchFamily="34" charset="0"/>
              </a:rPr>
              <a:t>8</a:t>
            </a:r>
            <a:r>
              <a:rPr lang="en-US" sz="2800" dirty="0">
                <a:latin typeface="Noto Sans" panose="020B0502040504020204" pitchFamily="34" charset="0"/>
              </a:rPr>
              <a:t>And </a:t>
            </a:r>
            <a:r>
              <a:rPr lang="en-US" sz="2800" dirty="0" err="1">
                <a:latin typeface="Noto Sans" panose="020B0502040504020204" pitchFamily="34" charset="0"/>
              </a:rPr>
              <a:t>Zacchaeus</a:t>
            </a:r>
            <a:r>
              <a:rPr lang="en-US" sz="2800" dirty="0">
                <a:latin typeface="Noto Sans" panose="020B0502040504020204" pitchFamily="34" charset="0"/>
              </a:rPr>
              <a:t>, waiting before him, said to the Lord, See, Lord, half of my goods I give to the poor, and if I have taken anything from anyone wrongly, I give him back four times as much.</a:t>
            </a:r>
            <a:endParaRPr lang="fr-FR" sz="2800" dirty="0"/>
          </a:p>
        </p:txBody>
      </p:sp>
      <p:pic>
        <p:nvPicPr>
          <p:cNvPr id="1026" name="Picture 2" descr="Zachée : Merveille d'une rencontre avec le Christ - Un regard chrétien sur  l'actualité – La Croix International">
            <a:extLst>
              <a:ext uri="{FF2B5EF4-FFF2-40B4-BE49-F238E27FC236}">
                <a16:creationId xmlns="" xmlns:a16="http://schemas.microsoft.com/office/drawing/2014/main" id="{5BA44830-35C7-1E48-FDFA-4466AE210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057" y="406400"/>
            <a:ext cx="5979885" cy="377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8" name="Picture 4" descr="Jésus rencontre Jean et Jacques">
            <a:extLst>
              <a:ext uri="{FF2B5EF4-FFF2-40B4-BE49-F238E27FC236}">
                <a16:creationId xmlns="" xmlns:a16="http://schemas.microsoft.com/office/drawing/2014/main" id="{C4D6DAFD-EFC9-3A76-C439-874374D15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6469"/>
          <a:stretch/>
        </p:blipFill>
        <p:spPr bwMode="auto">
          <a:xfrm>
            <a:off x="6248400" y="0"/>
            <a:ext cx="5940423" cy="68072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CDC566E1-145C-0D54-5E35-31A3BE51BB66}"/>
              </a:ext>
            </a:extLst>
          </p:cNvPr>
          <p:cNvSpPr txBox="1"/>
          <p:nvPr/>
        </p:nvSpPr>
        <p:spPr>
          <a:xfrm>
            <a:off x="286603" y="776587"/>
            <a:ext cx="5529997" cy="575121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fr-FR" sz="4000" b="1" dirty="0" smtClean="0">
                <a:solidFill>
                  <a:srgbClr val="FFFF00"/>
                </a:solidFill>
                <a:latin typeface="Optima" panose="02000503060000020004" pitchFamily="2" charset="0"/>
              </a:rPr>
              <a:t>And </a:t>
            </a:r>
            <a:r>
              <a:rPr lang="en-US" sz="5400" b="1" baseline="-25000" dirty="0" smtClean="0">
                <a:solidFill>
                  <a:srgbClr val="FFFF00"/>
                </a:solidFill>
                <a:latin typeface="Optima" panose="02000503060000020004" pitchFamily="2" charset="0"/>
              </a:rPr>
              <a:t> </a:t>
            </a:r>
            <a:r>
              <a:rPr lang="en-US" sz="5400" b="1" baseline="-25000" dirty="0">
                <a:solidFill>
                  <a:srgbClr val="FFFF00"/>
                </a:solidFill>
                <a:latin typeface="Optima" panose="02000503060000020004" pitchFamily="2" charset="0"/>
              </a:rPr>
              <a:t>Jesus said to him, Today salvation has come to this house, for even he is a son of Abraham</a:t>
            </a:r>
            <a:r>
              <a:rPr lang="en-US" sz="4000" b="1" baseline="-25000" dirty="0">
                <a:solidFill>
                  <a:srgbClr val="FFFF00"/>
                </a:solidFill>
                <a:latin typeface="Optima" panose="02000503060000020004" pitchFamily="2" charset="0"/>
              </a:rPr>
              <a:t>.</a:t>
            </a:r>
            <a:r>
              <a:rPr lang="fr-FR" sz="4000" b="1" dirty="0" smtClean="0">
                <a:solidFill>
                  <a:srgbClr val="FFFF00"/>
                </a:solidFill>
                <a:effectLst/>
                <a:latin typeface="Optima" panose="02000503060000020004" pitchFamily="2" charset="0"/>
              </a:rPr>
              <a:t>.</a:t>
            </a:r>
            <a:endParaRPr lang="fr-FR" sz="4000" b="1" dirty="0">
              <a:solidFill>
                <a:srgbClr val="FFFF00"/>
              </a:solidFill>
              <a:effectLst/>
              <a:latin typeface="Optima" panose="02000503060000020004" pitchFamily="2" charset="0"/>
            </a:endParaRPr>
          </a:p>
          <a:p>
            <a:pPr indent="-228600" defTabSz="914400">
              <a:lnSpc>
                <a:spcPct val="90000"/>
              </a:lnSpc>
              <a:spcAft>
                <a:spcPts val="600"/>
              </a:spcAft>
              <a:buFont typeface="Arial" panose="020B0604020202020204" pitchFamily="34" charset="0"/>
              <a:buChar char="•"/>
            </a:pPr>
            <a:r>
              <a:rPr lang="en-US" sz="5400" b="1" baseline="-25000" dirty="0">
                <a:solidFill>
                  <a:srgbClr val="FFFF00"/>
                </a:solidFill>
                <a:latin typeface="Optima" panose="02000503060000020004" pitchFamily="2" charset="0"/>
              </a:rPr>
              <a:t>For the Son of man came to make search for those who are wandering from the way, and to be their </a:t>
            </a:r>
            <a:r>
              <a:rPr lang="en-US" sz="5400" b="1" baseline="-25000" dirty="0" err="1" smtClean="0">
                <a:solidFill>
                  <a:srgbClr val="FFFF00"/>
                </a:solidFill>
                <a:latin typeface="Optima" panose="02000503060000020004" pitchFamily="2" charset="0"/>
              </a:rPr>
              <a:t>Saviour</a:t>
            </a:r>
            <a:r>
              <a:rPr lang="fr-FR" sz="4000" b="1" dirty="0" smtClean="0">
                <a:solidFill>
                  <a:srgbClr val="FFFF00"/>
                </a:solidFill>
                <a:effectLst/>
                <a:latin typeface="Optima" panose="02000503060000020004" pitchFamily="2" charset="0"/>
              </a:rPr>
              <a:t>.</a:t>
            </a:r>
            <a:endParaRPr lang="fr-FR" sz="4000" b="1" dirty="0">
              <a:solidFill>
                <a:srgbClr val="FFFF00"/>
              </a:solidFill>
              <a:effectLst/>
              <a:latin typeface="Optima" panose="02000503060000020004" pitchFamily="2" charset="0"/>
            </a:endParaRPr>
          </a:p>
        </p:txBody>
      </p:sp>
    </p:spTree>
    <p:extLst>
      <p:ext uri="{BB962C8B-B14F-4D97-AF65-F5344CB8AC3E}">
        <p14:creationId xmlns:p14="http://schemas.microsoft.com/office/powerpoint/2010/main" val="215664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021F32A-9397-C499-45BA-E46BF3378ED1}"/>
              </a:ext>
            </a:extLst>
          </p:cNvPr>
          <p:cNvSpPr>
            <a:spLocks noGrp="1"/>
          </p:cNvSpPr>
          <p:nvPr>
            <p:ph type="title"/>
          </p:nvPr>
        </p:nvSpPr>
        <p:spPr/>
        <p:txBody>
          <a:bodyPr/>
          <a:lstStyle/>
          <a:p>
            <a:r>
              <a:rPr lang="en-US" dirty="0"/>
              <a:t>A change in your life?</a:t>
            </a:r>
            <a:endParaRPr lang="fr-FR" dirty="0"/>
          </a:p>
        </p:txBody>
      </p:sp>
      <p:sp>
        <p:nvSpPr>
          <p:cNvPr id="3" name="Espace réservé du contenu 2">
            <a:extLst>
              <a:ext uri="{FF2B5EF4-FFF2-40B4-BE49-F238E27FC236}">
                <a16:creationId xmlns="" xmlns:a16="http://schemas.microsoft.com/office/drawing/2014/main" id="{F645C605-4A6D-3F69-519C-007ECC901D49}"/>
              </a:ext>
            </a:extLst>
          </p:cNvPr>
          <p:cNvSpPr>
            <a:spLocks noGrp="1"/>
          </p:cNvSpPr>
          <p:nvPr>
            <p:ph idx="1"/>
          </p:nvPr>
        </p:nvSpPr>
        <p:spPr>
          <a:xfrm>
            <a:off x="680321" y="2336873"/>
            <a:ext cx="9276479" cy="3599316"/>
          </a:xfrm>
        </p:spPr>
        <p:txBody>
          <a:bodyPr/>
          <a:lstStyle/>
          <a:p>
            <a:r>
              <a:rPr lang="en-US" b="1" dirty="0"/>
              <a:t>Overcoming the </a:t>
            </a:r>
            <a:r>
              <a:rPr lang="en-US" b="1" dirty="0" smtClean="0"/>
              <a:t>past</a:t>
            </a:r>
          </a:p>
          <a:p>
            <a:r>
              <a:rPr lang="en-US" b="1" dirty="0" smtClean="0"/>
              <a:t>Moving </a:t>
            </a:r>
            <a:r>
              <a:rPr lang="en-US" b="1" dirty="0"/>
              <a:t>away from toxic </a:t>
            </a:r>
            <a:r>
              <a:rPr lang="en-US" b="1" dirty="0" smtClean="0"/>
              <a:t>situations</a:t>
            </a:r>
          </a:p>
          <a:p>
            <a:r>
              <a:rPr lang="en-US" b="1" dirty="0" smtClean="0"/>
              <a:t>Accepting </a:t>
            </a:r>
            <a:r>
              <a:rPr lang="en-US" b="1" dirty="0"/>
              <a:t>the purification of our thoughts, words and </a:t>
            </a:r>
            <a:r>
              <a:rPr lang="en-US" b="1" dirty="0" smtClean="0"/>
              <a:t>actions</a:t>
            </a:r>
          </a:p>
          <a:p>
            <a:r>
              <a:rPr lang="en-US" b="1" dirty="0" smtClean="0"/>
              <a:t>Accepting </a:t>
            </a:r>
            <a:r>
              <a:rPr lang="en-US" b="1" dirty="0"/>
              <a:t>salvation in our </a:t>
            </a:r>
            <a:r>
              <a:rPr lang="en-US" b="1" dirty="0" smtClean="0"/>
              <a:t>home</a:t>
            </a:r>
          </a:p>
          <a:p>
            <a:r>
              <a:rPr lang="en-US" b="1" dirty="0" smtClean="0"/>
              <a:t>Considering </a:t>
            </a:r>
            <a:r>
              <a:rPr lang="en-US" b="1" dirty="0"/>
              <a:t>newness of life through </a:t>
            </a:r>
            <a:r>
              <a:rPr lang="en-US" b="1" dirty="0" smtClean="0"/>
              <a:t>baptism</a:t>
            </a:r>
          </a:p>
          <a:p>
            <a:r>
              <a:rPr lang="en-US" b="1" dirty="0" smtClean="0"/>
              <a:t>Letting </a:t>
            </a:r>
            <a:r>
              <a:rPr lang="en-US" b="1" dirty="0"/>
              <a:t>Jesus take the wheel of our lives</a:t>
            </a:r>
            <a:endParaRPr lang="fr-FR" b="1" dirty="0"/>
          </a:p>
        </p:txBody>
      </p:sp>
    </p:spTree>
    <p:extLst>
      <p:ext uri="{BB962C8B-B14F-4D97-AF65-F5344CB8AC3E}">
        <p14:creationId xmlns:p14="http://schemas.microsoft.com/office/powerpoint/2010/main" val="262495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0246AB7-B240-F960-85BF-84CF5DD02E06}"/>
              </a:ext>
            </a:extLst>
          </p:cNvPr>
          <p:cNvSpPr txBox="1"/>
          <p:nvPr/>
        </p:nvSpPr>
        <p:spPr>
          <a:xfrm>
            <a:off x="767118" y="851363"/>
            <a:ext cx="9207500" cy="5550237"/>
          </a:xfrm>
          <a:prstGeom prst="rect">
            <a:avLst/>
          </a:prstGeom>
          <a:noFill/>
        </p:spPr>
        <p:txBody>
          <a:bodyPr wrap="square">
            <a:spAutoFit/>
          </a:bodyPr>
          <a:lstStyle/>
          <a:p>
            <a:r>
              <a:rPr lang="fr-RE" sz="2800" baseline="-25000" dirty="0" smtClean="0">
                <a:latin typeface="Optima" panose="02000503060000020004" pitchFamily="2" charset="0"/>
              </a:rPr>
              <a:t>Romans </a:t>
            </a:r>
            <a:r>
              <a:rPr lang="fr-RE" sz="2800" baseline="-25000" dirty="0">
                <a:latin typeface="Optima" panose="02000503060000020004" pitchFamily="2" charset="0"/>
              </a:rPr>
              <a:t>6.</a:t>
            </a:r>
          </a:p>
          <a:p>
            <a:r>
              <a:rPr lang="en-US" sz="4800" baseline="-25000" dirty="0">
                <a:latin typeface="Optima" panose="02000503060000020004" pitchFamily="2" charset="0"/>
              </a:rPr>
              <a:t>About his Son who, in the flesh, came from the family of David,</a:t>
            </a:r>
          </a:p>
          <a:p>
            <a:r>
              <a:rPr lang="en-US" sz="4800" baseline="-25000" dirty="0" smtClean="0">
                <a:latin typeface="Optima" panose="02000503060000020004" pitchFamily="2" charset="0"/>
              </a:rPr>
              <a:t>But </a:t>
            </a:r>
            <a:r>
              <a:rPr lang="en-US" sz="4800" baseline="-25000" dirty="0">
                <a:latin typeface="Optima" panose="02000503060000020004" pitchFamily="2" charset="0"/>
              </a:rPr>
              <a:t>was marked out as Son of God in power by the Holy Spirit through the coming to life again of the dead; Jesus Christ our Lord,</a:t>
            </a:r>
          </a:p>
          <a:p>
            <a:r>
              <a:rPr lang="en-US" sz="4800" baseline="-25000" dirty="0" smtClean="0">
                <a:latin typeface="Optima" panose="02000503060000020004" pitchFamily="2" charset="0"/>
              </a:rPr>
              <a:t>Through </a:t>
            </a:r>
            <a:r>
              <a:rPr lang="en-US" sz="4800" baseline="-25000" dirty="0">
                <a:latin typeface="Optima" panose="02000503060000020004" pitchFamily="2" charset="0"/>
              </a:rPr>
              <a:t>whom grace has been given to us, sending us out to make disciples to the faith among all nations, for his name:</a:t>
            </a:r>
          </a:p>
          <a:p>
            <a:r>
              <a:rPr lang="en-US" sz="4800" baseline="-25000" dirty="0" smtClean="0">
                <a:latin typeface="Optima" panose="02000503060000020004" pitchFamily="2" charset="0"/>
              </a:rPr>
              <a:t>Among </a:t>
            </a:r>
            <a:r>
              <a:rPr lang="en-US" sz="4800" baseline="-25000" dirty="0">
                <a:latin typeface="Optima" panose="02000503060000020004" pitchFamily="2" charset="0"/>
              </a:rPr>
              <a:t>whom you in the same way have been marked out to be disciples of Jesus Christ:</a:t>
            </a:r>
            <a:r>
              <a:rPr lang="fr-RE" sz="4800" b="0" i="0" dirty="0" smtClean="0">
                <a:effectLst/>
                <a:latin typeface="Optima" panose="02000503060000020004" pitchFamily="2" charset="0"/>
              </a:rPr>
              <a:t>;</a:t>
            </a:r>
            <a:r>
              <a:rPr lang="fr-RE" sz="4800" b="0" i="0" dirty="0">
                <a:effectLst/>
                <a:latin typeface="Optima" panose="02000503060000020004" pitchFamily="2" charset="0"/>
              </a:rPr>
              <a:t> </a:t>
            </a:r>
            <a:endParaRPr lang="fr-FR" sz="4800" dirty="0">
              <a:latin typeface="Optima" panose="02000503060000020004" pitchFamily="2" charset="0"/>
            </a:endParaRPr>
          </a:p>
        </p:txBody>
      </p:sp>
    </p:spTree>
    <p:extLst>
      <p:ext uri="{BB962C8B-B14F-4D97-AF65-F5344CB8AC3E}">
        <p14:creationId xmlns:p14="http://schemas.microsoft.com/office/powerpoint/2010/main" val="262000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histoire de Zachée - Le Blog de Jackie">
            <a:extLst>
              <a:ext uri="{FF2B5EF4-FFF2-40B4-BE49-F238E27FC236}">
                <a16:creationId xmlns="" xmlns:a16="http://schemas.microsoft.com/office/drawing/2014/main" id="{6AD143FD-4090-37BD-1D46-2A85EA4957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617" y="1401659"/>
            <a:ext cx="3178638" cy="40492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CC94477B-94FA-0941-4B64-951F7D9C5DDB}"/>
              </a:ext>
            </a:extLst>
          </p:cNvPr>
          <p:cNvSpPr txBox="1"/>
          <p:nvPr/>
        </p:nvSpPr>
        <p:spPr>
          <a:xfrm>
            <a:off x="5037228" y="1654397"/>
            <a:ext cx="6188402" cy="3541714"/>
          </a:xfrm>
          <a:prstGeom prst="rect">
            <a:avLst/>
          </a:prstGeom>
        </p:spPr>
        <p:txBody>
          <a:bodyPr vert="horz" lIns="91440" tIns="45720" rIns="91440" bIns="45720" rtlCol="0">
            <a:normAutofit/>
          </a:bodyPr>
          <a:lstStyle/>
          <a:p>
            <a:pPr algn="ctr" defTabSz="914400">
              <a:lnSpc>
                <a:spcPct val="120000"/>
              </a:lnSpc>
              <a:spcAft>
                <a:spcPts val="400"/>
              </a:spcAft>
              <a:buSzPct val="125000"/>
            </a:pPr>
            <a:r>
              <a:rPr lang="en-US" sz="2800" b="1">
                <a:effectLst>
                  <a:outerShdw blurRad="152400" dist="38100" dir="2700000" algn="tl">
                    <a:srgbClr val="000000">
                      <a:alpha val="36000"/>
                    </a:srgbClr>
                  </a:outerShdw>
                </a:effectLst>
                <a:latin typeface="Book Antiqua" panose="02040602050305030304" pitchFamily="18" charset="0"/>
              </a:rPr>
              <a:t>When Jesus is present, miracles become possible. Jesus elevates and restores those who do not even realize they are lost. When Jesus is welcomed into a home, transformation becomes inevitable!</a:t>
            </a:r>
            <a:endParaRPr lang="en-US" sz="2800" dirty="0">
              <a:effectLst>
                <a:outerShdw blurRad="152400" dist="38100" dir="2700000" algn="tl">
                  <a:srgbClr val="000000">
                    <a:alpha val="36000"/>
                  </a:srgbClr>
                </a:outerShdw>
              </a:effectLst>
              <a:latin typeface="Book Antiqua" panose="02040602050305030304" pitchFamily="18" charset="0"/>
            </a:endParaRPr>
          </a:p>
        </p:txBody>
      </p:sp>
    </p:spTree>
    <p:extLst>
      <p:ext uri="{BB962C8B-B14F-4D97-AF65-F5344CB8AC3E}">
        <p14:creationId xmlns:p14="http://schemas.microsoft.com/office/powerpoint/2010/main" val="104251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EA2B0FD4-5FEA-2CE8-AC17-1EE9E920F0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33" r="32738"/>
          <a:stretch/>
        </p:blipFill>
        <p:spPr bwMode="auto">
          <a:xfrm>
            <a:off x="3280228" y="900447"/>
            <a:ext cx="5631543" cy="386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D14B6A44-4173-94E2-D4A9-FE6B3BA2B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14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 xmlns:a16="http://schemas.microsoft.com/office/drawing/2014/main" id="{4FC0C8EA-7A42-11FE-0358-349418A506D6}"/>
              </a:ext>
            </a:extLst>
          </p:cNvPr>
          <p:cNvSpPr txBox="1"/>
          <p:nvPr/>
        </p:nvSpPr>
        <p:spPr>
          <a:xfrm>
            <a:off x="5934075" y="2644170"/>
            <a:ext cx="5953125" cy="1569660"/>
          </a:xfrm>
          <a:prstGeom prst="rect">
            <a:avLst/>
          </a:prstGeom>
          <a:noFill/>
        </p:spPr>
        <p:txBody>
          <a:bodyPr wrap="square" rtlCol="0">
            <a:spAutoFit/>
          </a:bodyPr>
          <a:lstStyle/>
          <a:p>
            <a:pPr marL="457200" indent="-457200">
              <a:buFont typeface="Wingdings" pitchFamily="2" charset="2"/>
              <a:buChar char="v"/>
            </a:pPr>
            <a:r>
              <a:rPr lang="en-US" sz="3200" dirty="0">
                <a:solidFill>
                  <a:schemeClr val="accent5">
                    <a:lumMod val="60000"/>
                    <a:lumOff val="40000"/>
                  </a:schemeClr>
                </a:solidFill>
              </a:rPr>
              <a:t>The tree of the </a:t>
            </a:r>
            <a:r>
              <a:rPr lang="en-US" sz="3200" dirty="0" smtClean="0">
                <a:solidFill>
                  <a:schemeClr val="accent5">
                    <a:lumMod val="60000"/>
                    <a:lumOff val="40000"/>
                  </a:schemeClr>
                </a:solidFill>
              </a:rPr>
              <a:t>humble</a:t>
            </a:r>
          </a:p>
          <a:p>
            <a:pPr marL="457200" indent="-457200">
              <a:buFont typeface="Wingdings" pitchFamily="2" charset="2"/>
              <a:buChar char="v"/>
            </a:pPr>
            <a:r>
              <a:rPr lang="fr-FR" sz="3200" dirty="0"/>
              <a:t>The </a:t>
            </a:r>
            <a:r>
              <a:rPr lang="fr-FR" sz="3200" dirty="0" err="1"/>
              <a:t>tree</a:t>
            </a:r>
            <a:r>
              <a:rPr lang="fr-FR" sz="3200" dirty="0"/>
              <a:t> of </a:t>
            </a:r>
            <a:r>
              <a:rPr lang="fr-FR" sz="3200" dirty="0" err="1" smtClean="0"/>
              <a:t>elevation</a:t>
            </a:r>
            <a:endParaRPr lang="fr-FR" sz="3200" dirty="0" smtClean="0"/>
          </a:p>
          <a:p>
            <a:pPr marL="457200" indent="-457200">
              <a:buFont typeface="Wingdings" pitchFamily="2" charset="2"/>
              <a:buChar char="v"/>
            </a:pPr>
            <a:r>
              <a:rPr lang="fr-FR" sz="3200" dirty="0">
                <a:solidFill>
                  <a:srgbClr val="FFFF00"/>
                </a:solidFill>
              </a:rPr>
              <a:t>The </a:t>
            </a:r>
            <a:r>
              <a:rPr lang="fr-FR" sz="3200" dirty="0" err="1">
                <a:solidFill>
                  <a:srgbClr val="FFFF00"/>
                </a:solidFill>
              </a:rPr>
              <a:t>tree</a:t>
            </a:r>
            <a:r>
              <a:rPr lang="fr-FR" sz="3200" dirty="0">
                <a:solidFill>
                  <a:srgbClr val="FFFF00"/>
                </a:solidFill>
              </a:rPr>
              <a:t> of </a:t>
            </a:r>
            <a:r>
              <a:rPr lang="fr-FR" sz="3200" dirty="0" err="1">
                <a:solidFill>
                  <a:srgbClr val="FFFF00"/>
                </a:solidFill>
              </a:rPr>
              <a:t>rehabilitation</a:t>
            </a:r>
            <a:endParaRPr lang="fr-FR" sz="3200" dirty="0">
              <a:solidFill>
                <a:srgbClr val="FFFF00"/>
              </a:solidFill>
            </a:endParaRPr>
          </a:p>
        </p:txBody>
      </p:sp>
    </p:spTree>
    <p:extLst>
      <p:ext uri="{BB962C8B-B14F-4D97-AF65-F5344CB8AC3E}">
        <p14:creationId xmlns:p14="http://schemas.microsoft.com/office/powerpoint/2010/main" val="31301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5A46627-C76B-8890-0025-1152E3FF7624}"/>
              </a:ext>
            </a:extLst>
          </p:cNvPr>
          <p:cNvSpPr>
            <a:spLocks noGrp="1"/>
          </p:cNvSpPr>
          <p:nvPr>
            <p:ph type="title"/>
          </p:nvPr>
        </p:nvSpPr>
        <p:spPr/>
        <p:txBody>
          <a:bodyPr/>
          <a:lstStyle/>
          <a:p>
            <a:r>
              <a:rPr lang="en-US" dirty="0">
                <a:solidFill>
                  <a:srgbClr val="FFFF00"/>
                </a:solidFill>
              </a:rPr>
              <a:t>Accepting Jesus into your life?</a:t>
            </a:r>
            <a:endParaRPr lang="fr-FR" dirty="0">
              <a:solidFill>
                <a:srgbClr val="FFFF00"/>
              </a:solidFill>
            </a:endParaRPr>
          </a:p>
        </p:txBody>
      </p:sp>
      <p:sp>
        <p:nvSpPr>
          <p:cNvPr id="3" name="Espace réservé du contenu 2">
            <a:extLst>
              <a:ext uri="{FF2B5EF4-FFF2-40B4-BE49-F238E27FC236}">
                <a16:creationId xmlns="" xmlns:a16="http://schemas.microsoft.com/office/drawing/2014/main" id="{82AC99C4-8C34-1D5C-2BF2-86B4EBDA225A}"/>
              </a:ext>
            </a:extLst>
          </p:cNvPr>
          <p:cNvSpPr>
            <a:spLocks noGrp="1"/>
          </p:cNvSpPr>
          <p:nvPr>
            <p:ph idx="1"/>
          </p:nvPr>
        </p:nvSpPr>
        <p:spPr>
          <a:xfrm>
            <a:off x="451721" y="2654373"/>
            <a:ext cx="10990979" cy="3599316"/>
          </a:xfrm>
        </p:spPr>
        <p:txBody>
          <a:bodyPr>
            <a:normAutofit fontScale="92500" lnSpcReduction="10000"/>
          </a:bodyPr>
          <a:lstStyle/>
          <a:p>
            <a:r>
              <a:rPr lang="en-US" sz="3200" b="1" dirty="0">
                <a:latin typeface="Abadi" panose="020B0604020104020204" pitchFamily="34" charset="0"/>
              </a:rPr>
              <a:t>Believing that God loves us through his </a:t>
            </a:r>
            <a:r>
              <a:rPr lang="en-US" sz="3200" b="1" dirty="0" smtClean="0">
                <a:latin typeface="Abadi" panose="020B0604020104020204" pitchFamily="34" charset="0"/>
              </a:rPr>
              <a:t>Son</a:t>
            </a:r>
          </a:p>
          <a:p>
            <a:r>
              <a:rPr lang="en-US" sz="3200" b="1" dirty="0">
                <a:solidFill>
                  <a:srgbClr val="FFFF00"/>
                </a:solidFill>
                <a:latin typeface="Abadi" panose="020B0604020104020204" pitchFamily="34" charset="0"/>
              </a:rPr>
              <a:t>Accepting to believe in his sacrifice on the </a:t>
            </a:r>
            <a:r>
              <a:rPr lang="en-US" sz="3200" b="1" dirty="0" smtClean="0">
                <a:solidFill>
                  <a:srgbClr val="FFFF00"/>
                </a:solidFill>
                <a:latin typeface="Abadi" panose="020B0604020104020204" pitchFamily="34" charset="0"/>
              </a:rPr>
              <a:t>cross</a:t>
            </a:r>
          </a:p>
          <a:p>
            <a:r>
              <a:rPr lang="en-US" sz="3200" b="1" dirty="0">
                <a:latin typeface="Abadi" panose="020B0604020104020204" pitchFamily="34" charset="0"/>
              </a:rPr>
              <a:t>Accepting to receive him into our </a:t>
            </a:r>
            <a:r>
              <a:rPr lang="en-US" sz="3200" b="1" dirty="0" smtClean="0">
                <a:latin typeface="Abadi" panose="020B0604020104020204" pitchFamily="34" charset="0"/>
              </a:rPr>
              <a:t>lives</a:t>
            </a:r>
          </a:p>
          <a:p>
            <a:r>
              <a:rPr lang="en-US" sz="3200" b="1" dirty="0">
                <a:solidFill>
                  <a:srgbClr val="FFFF00"/>
                </a:solidFill>
                <a:latin typeface="Abadi" panose="020B0604020104020204" pitchFamily="34" charset="0"/>
              </a:rPr>
              <a:t>Accepting to be born </a:t>
            </a:r>
            <a:r>
              <a:rPr lang="en-US" sz="3200" b="1" dirty="0" smtClean="0">
                <a:solidFill>
                  <a:srgbClr val="FFFF00"/>
                </a:solidFill>
                <a:latin typeface="Abadi" panose="020B0604020104020204" pitchFamily="34" charset="0"/>
              </a:rPr>
              <a:t>again</a:t>
            </a:r>
          </a:p>
          <a:p>
            <a:r>
              <a:rPr lang="en-US" sz="3200" b="1" dirty="0">
                <a:latin typeface="Abadi" panose="020B0604020104020204" pitchFamily="34" charset="0"/>
              </a:rPr>
              <a:t>Accepting to be born of water and spirit (baptism + change</a:t>
            </a:r>
            <a:r>
              <a:rPr lang="en-US" sz="3200" b="1" dirty="0" smtClean="0">
                <a:latin typeface="Abadi" panose="020B0604020104020204" pitchFamily="34" charset="0"/>
              </a:rPr>
              <a:t>)</a:t>
            </a:r>
          </a:p>
          <a:p>
            <a:r>
              <a:rPr lang="en-US" sz="3200" b="1" dirty="0">
                <a:solidFill>
                  <a:srgbClr val="FFFF00"/>
                </a:solidFill>
                <a:latin typeface="Abadi" panose="020B0604020104020204" pitchFamily="34" charset="0"/>
              </a:rPr>
              <a:t>Agreeing to support the cause of Christ: to seek and save the lost...</a:t>
            </a:r>
            <a:endParaRPr lang="fr-FR" sz="3200" b="1" dirty="0">
              <a:solidFill>
                <a:srgbClr val="FFFF00"/>
              </a:solidFill>
              <a:latin typeface="Abadi" panose="020B0604020104020204" pitchFamily="34" charset="0"/>
            </a:endParaRPr>
          </a:p>
        </p:txBody>
      </p:sp>
    </p:spTree>
    <p:extLst>
      <p:ext uri="{BB962C8B-B14F-4D97-AF65-F5344CB8AC3E}">
        <p14:creationId xmlns:p14="http://schemas.microsoft.com/office/powerpoint/2010/main" val="2017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5A0B1A-3C74-FC54-0D29-58DF7C9AD61E}"/>
              </a:ext>
            </a:extLst>
          </p:cNvPr>
          <p:cNvSpPr>
            <a:spLocks noGrp="1"/>
          </p:cNvSpPr>
          <p:nvPr>
            <p:ph type="title"/>
          </p:nvPr>
        </p:nvSpPr>
        <p:spPr/>
        <p:txBody>
          <a:bodyPr/>
          <a:lstStyle/>
          <a:p>
            <a:r>
              <a:rPr lang="fr-FR" dirty="0"/>
              <a:t>The </a:t>
            </a:r>
            <a:r>
              <a:rPr lang="fr-FR" dirty="0" err="1"/>
              <a:t>barriers</a:t>
            </a:r>
            <a:r>
              <a:rPr lang="fr-FR" dirty="0"/>
              <a:t> of </a:t>
            </a:r>
            <a:r>
              <a:rPr lang="fr-FR" dirty="0" err="1"/>
              <a:t>Zacchaeus</a:t>
            </a:r>
            <a:endParaRPr lang="fr-FR" dirty="0"/>
          </a:p>
        </p:txBody>
      </p:sp>
      <p:sp>
        <p:nvSpPr>
          <p:cNvPr id="3" name="Espace réservé du contenu 2">
            <a:extLst>
              <a:ext uri="{FF2B5EF4-FFF2-40B4-BE49-F238E27FC236}">
                <a16:creationId xmlns="" xmlns:a16="http://schemas.microsoft.com/office/drawing/2014/main" id="{A2BF6695-E015-7A4B-E92B-7C68CC580FB1}"/>
              </a:ext>
            </a:extLst>
          </p:cNvPr>
          <p:cNvSpPr>
            <a:spLocks noGrp="1"/>
          </p:cNvSpPr>
          <p:nvPr>
            <p:ph idx="1"/>
          </p:nvPr>
        </p:nvSpPr>
        <p:spPr>
          <a:xfrm>
            <a:off x="680321" y="2957359"/>
            <a:ext cx="5415679" cy="2791206"/>
          </a:xfrm>
        </p:spPr>
        <p:txBody>
          <a:bodyPr>
            <a:normAutofit/>
          </a:bodyPr>
          <a:lstStyle/>
          <a:p>
            <a:r>
              <a:rPr lang="fr-FR" sz="2800" b="1" dirty="0">
                <a:latin typeface="Optima" panose="02000503060000020004" pitchFamily="2" charset="0"/>
              </a:rPr>
              <a:t>Small </a:t>
            </a:r>
            <a:r>
              <a:rPr lang="fr-FR" sz="2800" b="1" dirty="0" smtClean="0">
                <a:latin typeface="Optima" panose="02000503060000020004" pitchFamily="2" charset="0"/>
              </a:rPr>
              <a:t>size</a:t>
            </a:r>
          </a:p>
          <a:p>
            <a:r>
              <a:rPr lang="fr-FR" sz="2800" b="1" dirty="0" err="1" smtClean="0">
                <a:latin typeface="Optima" panose="02000503060000020004" pitchFamily="2" charset="0"/>
              </a:rPr>
              <a:t>Rich</a:t>
            </a:r>
            <a:endParaRPr lang="fr-FR" sz="2800" b="1" dirty="0" smtClean="0">
              <a:latin typeface="Optima" panose="02000503060000020004" pitchFamily="2" charset="0"/>
            </a:endParaRPr>
          </a:p>
          <a:p>
            <a:r>
              <a:rPr lang="fr-FR" sz="2800" b="1" dirty="0" err="1" smtClean="0">
                <a:latin typeface="Optima" panose="02000503060000020004" pitchFamily="2" charset="0"/>
              </a:rPr>
              <a:t>Tax</a:t>
            </a:r>
            <a:r>
              <a:rPr lang="fr-FR" sz="2800" b="1" dirty="0" smtClean="0">
                <a:latin typeface="Optima" panose="02000503060000020004" pitchFamily="2" charset="0"/>
              </a:rPr>
              <a:t> </a:t>
            </a:r>
            <a:r>
              <a:rPr lang="fr-FR" sz="2800" b="1" dirty="0" err="1" smtClean="0">
                <a:latin typeface="Optima" panose="02000503060000020004" pitchFamily="2" charset="0"/>
              </a:rPr>
              <a:t>collector</a:t>
            </a:r>
            <a:endParaRPr lang="fr-FR" sz="2800" b="1" dirty="0" smtClean="0">
              <a:latin typeface="Optima" panose="02000503060000020004" pitchFamily="2" charset="0"/>
            </a:endParaRPr>
          </a:p>
          <a:p>
            <a:r>
              <a:rPr lang="fr-FR" sz="2800" b="1" dirty="0" err="1" smtClean="0">
                <a:latin typeface="Optima" panose="02000503060000020004" pitchFamily="2" charset="0"/>
              </a:rPr>
              <a:t>Crowd</a:t>
            </a:r>
            <a:endParaRPr lang="fr-FR" sz="2800" b="1" dirty="0">
              <a:latin typeface="Optima" panose="02000503060000020004" pitchFamily="2" charset="0"/>
            </a:endParaRPr>
          </a:p>
        </p:txBody>
      </p:sp>
      <p:pic>
        <p:nvPicPr>
          <p:cNvPr id="1026" name="Picture 2" descr="Chapitre 6 : JESUS ET ZACHEE – LA VIE DE JESUS">
            <a:extLst>
              <a:ext uri="{FF2B5EF4-FFF2-40B4-BE49-F238E27FC236}">
                <a16:creationId xmlns="" xmlns:a16="http://schemas.microsoft.com/office/drawing/2014/main" id="{6D9E4458-B40B-C222-F5C2-66EBBE70B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264" y="2568122"/>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B6C567-EE87-5C7A-61B5-488673F69EE7}"/>
              </a:ext>
            </a:extLst>
          </p:cNvPr>
          <p:cNvSpPr>
            <a:spLocks noGrp="1"/>
          </p:cNvSpPr>
          <p:nvPr>
            <p:ph type="title"/>
          </p:nvPr>
        </p:nvSpPr>
        <p:spPr/>
        <p:txBody>
          <a:bodyPr>
            <a:normAutofit/>
          </a:bodyPr>
          <a:lstStyle/>
          <a:p>
            <a:r>
              <a:rPr lang="en-US" sz="40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A look that changes everything</a:t>
            </a:r>
            <a:endParaRPr lang="fr-FR" sz="6600" dirty="0">
              <a:solidFill>
                <a:srgbClr val="FFFF00"/>
              </a:solidFill>
            </a:endParaRPr>
          </a:p>
        </p:txBody>
      </p:sp>
    </p:spTree>
    <p:extLst>
      <p:ext uri="{BB962C8B-B14F-4D97-AF65-F5344CB8AC3E}">
        <p14:creationId xmlns:p14="http://schemas.microsoft.com/office/powerpoint/2010/main" val="140012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7A92F81B-9ED8-07AA-9C4B-8D7B41183614}"/>
              </a:ext>
            </a:extLst>
          </p:cNvPr>
          <p:cNvSpPr txBox="1"/>
          <p:nvPr/>
        </p:nvSpPr>
        <p:spPr>
          <a:xfrm>
            <a:off x="4681182" y="2269449"/>
            <a:ext cx="6864824" cy="1610697"/>
          </a:xfrm>
          <a:prstGeom prst="rect">
            <a:avLst/>
          </a:prstGeom>
          <a:noFill/>
        </p:spPr>
        <p:txBody>
          <a:bodyPr wrap="square">
            <a:spAutoFit/>
          </a:bodyPr>
          <a:lstStyle/>
          <a:p>
            <a:pPr indent="71755" algn="just">
              <a:spcAft>
                <a:spcPts val="400"/>
              </a:spcAft>
            </a:pPr>
            <a:r>
              <a:rPr lang="en-US" sz="28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Jesus lifted his eyes and addressed him</a:t>
            </a:r>
            <a:r>
              <a:rPr lang="fr-FR" sz="28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28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endParaRPr>
          </a:p>
          <a:p>
            <a:pPr lvl="0" algn="ctr">
              <a:spcBef>
                <a:spcPts val="400"/>
              </a:spcBef>
              <a:spcAft>
                <a:spcPts val="400"/>
              </a:spcAft>
              <a:tabLst>
                <a:tab pos="457200" algn="l"/>
              </a:tabLst>
            </a:pPr>
            <a:r>
              <a:rPr lang="en-US" sz="3200" b="1" kern="100" dirty="0" err="1">
                <a:latin typeface="Book Antiqua" panose="02040602050305030304" pitchFamily="18" charset="0"/>
                <a:ea typeface="Times New Roman" panose="02020603050405020304" pitchFamily="18" charset="0"/>
                <a:cs typeface="Times New Roman" panose="02020603050405020304" pitchFamily="18" charset="0"/>
              </a:rPr>
              <a:t>Zacchaeus</a:t>
            </a:r>
            <a:r>
              <a:rPr lang="en-US" sz="3200" b="1" kern="100" dirty="0">
                <a:latin typeface="Book Antiqua" panose="02040602050305030304" pitchFamily="18" charset="0"/>
                <a:ea typeface="Times New Roman" panose="02020603050405020304" pitchFamily="18" charset="0"/>
                <a:cs typeface="Times New Roman" panose="02020603050405020304" pitchFamily="18" charset="0"/>
              </a:rPr>
              <a:t>, hurry </a:t>
            </a:r>
            <a:r>
              <a:rPr lang="en-US" sz="3200" b="1" kern="100" dirty="0" smtClean="0">
                <a:latin typeface="Book Antiqua" panose="02040602050305030304" pitchFamily="18" charset="0"/>
                <a:ea typeface="Times New Roman" panose="02020603050405020304" pitchFamily="18" charset="0"/>
                <a:cs typeface="Times New Roman" panose="02020603050405020304" pitchFamily="18" charset="0"/>
              </a:rPr>
              <a:t>and come down. </a:t>
            </a:r>
            <a:r>
              <a:rPr lang="en-US" sz="3200" b="1" kern="100" dirty="0">
                <a:latin typeface="Book Antiqua" panose="02040602050305030304" pitchFamily="18" charset="0"/>
                <a:ea typeface="Times New Roman" panose="02020603050405020304" pitchFamily="18" charset="0"/>
                <a:cs typeface="Times New Roman" panose="02020603050405020304" pitchFamily="18" charset="0"/>
              </a:rPr>
              <a:t>I have to come to your house today!</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290" name="Picture 2" descr="Zachée - Bible, Nouveau Testament - Chrétiens aujourd'hui">
            <a:extLst>
              <a:ext uri="{FF2B5EF4-FFF2-40B4-BE49-F238E27FC236}">
                <a16:creationId xmlns="" xmlns:a16="http://schemas.microsoft.com/office/drawing/2014/main" id="{DC59EDD1-671D-9ABE-9E2A-B35D426C1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1" y="1678685"/>
            <a:ext cx="3759200" cy="350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6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ETIENS EN MARCHE - Zachée">
            <a:extLst>
              <a:ext uri="{FF2B5EF4-FFF2-40B4-BE49-F238E27FC236}">
                <a16:creationId xmlns="" xmlns:a16="http://schemas.microsoft.com/office/drawing/2014/main" id="{56300E2C-AFAD-63A9-C529-3263B74C6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35" y="1634526"/>
            <a:ext cx="3112407" cy="358894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EC3714D3-4F6E-496F-C0E2-BAC8692ED8EE}"/>
              </a:ext>
            </a:extLst>
          </p:cNvPr>
          <p:cNvSpPr txBox="1"/>
          <p:nvPr/>
        </p:nvSpPr>
        <p:spPr>
          <a:xfrm>
            <a:off x="3918857" y="2062196"/>
            <a:ext cx="7466694" cy="2554545"/>
          </a:xfrm>
          <a:prstGeom prst="rect">
            <a:avLst/>
          </a:prstGeom>
          <a:noFill/>
        </p:spPr>
        <p:txBody>
          <a:bodyPr wrap="square">
            <a:spAutoFit/>
          </a:bodyPr>
          <a:lstStyle/>
          <a:p>
            <a:r>
              <a:rPr lang="en-US" sz="3200" baseline="-25000" dirty="0">
                <a:latin typeface="Abadi" panose="020F0502020204030204" pitchFamily="34" charset="0"/>
              </a:rPr>
              <a:t> 	</a:t>
            </a:r>
            <a:r>
              <a:rPr lang="en-US" sz="4000" baseline="-25000" dirty="0">
                <a:latin typeface="Abadi" panose="020F0502020204030204" pitchFamily="34" charset="0"/>
              </a:rPr>
              <a:t>And when Jesus came to the place, looking up, he said to him, </a:t>
            </a:r>
            <a:r>
              <a:rPr lang="en-US" sz="4000" baseline="-25000" dirty="0" err="1">
                <a:latin typeface="Abadi" panose="020F0502020204030204" pitchFamily="34" charset="0"/>
              </a:rPr>
              <a:t>Zacchaeus</a:t>
            </a:r>
            <a:r>
              <a:rPr lang="en-US" sz="4000" baseline="-25000" dirty="0">
                <a:latin typeface="Abadi" panose="020F0502020204030204" pitchFamily="34" charset="0"/>
              </a:rPr>
              <a:t>, be quick and come down, for I am coming to your house today.</a:t>
            </a:r>
          </a:p>
          <a:p>
            <a:r>
              <a:rPr lang="en-US" sz="4000" baseline="-25000" dirty="0" smtClean="0">
                <a:latin typeface="Abadi" panose="020F0502020204030204" pitchFamily="34" charset="0"/>
              </a:rPr>
              <a:t>	And </a:t>
            </a:r>
            <a:r>
              <a:rPr lang="en-US" sz="4000" baseline="-25000" dirty="0">
                <a:latin typeface="Abadi" panose="020F0502020204030204" pitchFamily="34" charset="0"/>
              </a:rPr>
              <a:t>he came down quickly, and took him into </a:t>
            </a:r>
            <a:r>
              <a:rPr lang="en-US" sz="4000" baseline="-25000" dirty="0" smtClean="0">
                <a:latin typeface="Abadi" panose="020F0502020204030204" pitchFamily="34" charset="0"/>
              </a:rPr>
              <a:t>his</a:t>
            </a:r>
            <a:r>
              <a:rPr lang="en-US" sz="4000" dirty="0" smtClean="0">
                <a:latin typeface="Abadi" panose="020F0502020204030204" pitchFamily="34" charset="0"/>
              </a:rPr>
              <a:t> </a:t>
            </a:r>
            <a:r>
              <a:rPr lang="en-US" sz="4000" baseline="-25000" dirty="0" smtClean="0">
                <a:latin typeface="Abadi" panose="020F0502020204030204" pitchFamily="34" charset="0"/>
              </a:rPr>
              <a:t>house </a:t>
            </a:r>
            <a:r>
              <a:rPr lang="en-US" sz="4000" baseline="-25000" dirty="0">
                <a:latin typeface="Abadi" panose="020F0502020204030204" pitchFamily="34" charset="0"/>
              </a:rPr>
              <a:t>with joy.</a:t>
            </a:r>
            <a:endParaRPr lang="fr-FR" sz="4000" dirty="0">
              <a:latin typeface="Abadi" panose="020F0502020204030204" pitchFamily="34" charset="0"/>
            </a:endParaRPr>
          </a:p>
        </p:txBody>
      </p:sp>
    </p:spTree>
    <p:extLst>
      <p:ext uri="{BB962C8B-B14F-4D97-AF65-F5344CB8AC3E}">
        <p14:creationId xmlns:p14="http://schemas.microsoft.com/office/powerpoint/2010/main" val="209034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ésus guérit des aveugles et aide Zachée | Vie de Jésus">
            <a:extLst>
              <a:ext uri="{FF2B5EF4-FFF2-40B4-BE49-F238E27FC236}">
                <a16:creationId xmlns="" xmlns:a16="http://schemas.microsoft.com/office/drawing/2014/main" id="{76F3AF51-0ED9-5FFB-91C6-C57C3FC7F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8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achée : ordure repentante ou juste incompris ?">
            <a:extLst>
              <a:ext uri="{FF2B5EF4-FFF2-40B4-BE49-F238E27FC236}">
                <a16:creationId xmlns="" xmlns:a16="http://schemas.microsoft.com/office/drawing/2014/main" id="{56295ADA-17A3-50B8-8362-4B95F26CD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9753600" cy="546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9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achée : ordure repentante ou juste incompris ?">
            <a:extLst>
              <a:ext uri="{FF2B5EF4-FFF2-40B4-BE49-F238E27FC236}">
                <a16:creationId xmlns="" xmlns:a16="http://schemas.microsoft.com/office/drawing/2014/main" id="{4D2A01D9-8675-016D-43FE-ADC00D6C3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9753600" cy="546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0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achée : ordure repentante ou juste incompris ?">
            <a:extLst>
              <a:ext uri="{FF2B5EF4-FFF2-40B4-BE49-F238E27FC236}">
                <a16:creationId xmlns="" xmlns:a16="http://schemas.microsoft.com/office/drawing/2014/main" id="{8D3B740B-D35A-C7E6-5FB8-BE9692EF9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9753600" cy="546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9551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873</TotalTime>
  <Words>1045</Words>
  <Application>Microsoft Office PowerPoint</Application>
  <PresentationFormat>Grand écran</PresentationFormat>
  <Paragraphs>70</Paragraphs>
  <Slides>19</Slides>
  <Notes>11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19</vt:i4>
      </vt:variant>
    </vt:vector>
  </HeadingPairs>
  <TitlesOfParts>
    <vt:vector size="32" baseType="lpstr">
      <vt:lpstr>Abadi</vt:lpstr>
      <vt:lpstr>Aptos</vt:lpstr>
      <vt:lpstr>Arial</vt:lpstr>
      <vt:lpstr>Book Antiqua</vt:lpstr>
      <vt:lpstr>Calibri</vt:lpstr>
      <vt:lpstr>lato</vt:lpstr>
      <vt:lpstr>Noto Sans</vt:lpstr>
      <vt:lpstr>Optima</vt:lpstr>
      <vt:lpstr>Roboto</vt:lpstr>
      <vt:lpstr>Times New Roman</vt:lpstr>
      <vt:lpstr>Trebuchet MS</vt:lpstr>
      <vt:lpstr>Wingdings</vt:lpstr>
      <vt:lpstr>Berlin</vt:lpstr>
      <vt:lpstr>Welcoming Jesus into Your Home</vt:lpstr>
      <vt:lpstr>The barriers of Zacchaeus</vt:lpstr>
      <vt:lpstr>A look that changes everything</vt:lpstr>
      <vt:lpstr>Présentation PowerPoint</vt:lpstr>
      <vt:lpstr>Présentation PowerPoint</vt:lpstr>
      <vt:lpstr>Présentation PowerPoint</vt:lpstr>
      <vt:lpstr>Présentation PowerPoint</vt:lpstr>
      <vt:lpstr>Présentation PowerPoint</vt:lpstr>
      <vt:lpstr>Présentation PowerPoint</vt:lpstr>
      <vt:lpstr>A question for you…</vt:lpstr>
      <vt:lpstr>Présentation PowerPoint</vt:lpstr>
      <vt:lpstr>Présentation PowerPoint</vt:lpstr>
      <vt:lpstr>Présentation PowerPoint</vt:lpstr>
      <vt:lpstr>A change in your life?</vt:lpstr>
      <vt:lpstr>Présentation PowerPoint</vt:lpstr>
      <vt:lpstr>Présentation PowerPoint</vt:lpstr>
      <vt:lpstr>Présentation PowerPoint</vt:lpstr>
      <vt:lpstr>Présentation PowerPoint</vt:lpstr>
      <vt:lpstr>Accepting Jesus into your life?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Accepter Jésus chez soi</dc:title>
  <dc:creator>Daniel Jennah</dc:creator>
  <cp:lastModifiedBy>VERO</cp:lastModifiedBy>
  <cp:revision>22</cp:revision>
  <dcterms:created xsi:type="dcterms:W3CDTF">2024-08-21T18:28:01Z</dcterms:created>
  <dcterms:modified xsi:type="dcterms:W3CDTF">2025-01-15T14:23:22Z</dcterms:modified>
</cp:coreProperties>
</file>